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6"/>
  </p:sldMasterIdLst>
  <p:notesMasterIdLst>
    <p:notesMasterId r:id="rId35"/>
  </p:notesMasterIdLst>
  <p:handoutMasterIdLst>
    <p:handoutMasterId r:id="rId36"/>
  </p:handoutMasterIdLst>
  <p:sldIdLst>
    <p:sldId id="256" r:id="rId17"/>
    <p:sldId id="418" r:id="rId18"/>
    <p:sldId id="452" r:id="rId19"/>
    <p:sldId id="431" r:id="rId20"/>
    <p:sldId id="453" r:id="rId21"/>
    <p:sldId id="455" r:id="rId22"/>
    <p:sldId id="446" r:id="rId23"/>
    <p:sldId id="429" r:id="rId24"/>
    <p:sldId id="380" r:id="rId25"/>
    <p:sldId id="404" r:id="rId26"/>
    <p:sldId id="280" r:id="rId27"/>
    <p:sldId id="435" r:id="rId28"/>
    <p:sldId id="454" r:id="rId29"/>
    <p:sldId id="302" r:id="rId30"/>
    <p:sldId id="383" r:id="rId31"/>
    <p:sldId id="433" r:id="rId32"/>
    <p:sldId id="274" r:id="rId33"/>
    <p:sldId id="287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314"/>
    <a:srgbClr val="F9DC00"/>
    <a:srgbClr val="1A5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92" y="56"/>
      </p:cViewPr>
      <p:guideLst>
        <p:guide pos="3840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heme" Target="theme/theme1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handoutMaster" Target="handoutMasters/handoutMaster1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Private Sector 55%</a:t>
            </a:r>
          </a:p>
        </c:rich>
      </c:tx>
      <c:layout>
        <c:manualLayout>
          <c:xMode val="edge"/>
          <c:yMode val="edge"/>
          <c:x val="0.2726771073892304"/>
          <c:y val="6.1623662192346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4260845568034015"/>
          <c:y val="0.25632321514919904"/>
          <c:w val="0.65218383461298102"/>
          <c:h val="0.67557987178087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F1-D94D-84F2-94AAEEEA0B6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F1-D94D-84F2-94AAEEEA0B61}"/>
              </c:ext>
            </c:extLst>
          </c:dPt>
          <c:cat>
            <c:strRef>
              <c:f>Tabelle1!$A$2:$A$4</c:f>
              <c:strCache>
                <c:ptCount val="3"/>
                <c:pt idx="0">
                  <c:v>Other</c:v>
                </c:pt>
                <c:pt idx="1">
                  <c:v>Consulting</c:v>
                </c:pt>
                <c:pt idx="2">
                  <c:v>Banking / Insurance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19</c:v>
                </c:pt>
                <c:pt idx="1">
                  <c:v>14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F1-D94D-84F2-94AAEEEA0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0125631"/>
        <c:axId val="460127263"/>
      </c:barChart>
      <c:catAx>
        <c:axId val="46012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0127263"/>
        <c:crosses val="autoZero"/>
        <c:auto val="1"/>
        <c:lblAlgn val="ctr"/>
        <c:lblOffset val="100"/>
        <c:noMultiLvlLbl val="0"/>
      </c:catAx>
      <c:valAx>
        <c:axId val="4601272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012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Public Sector 45%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42585090490806565"/>
          <c:y val="0.18373460620388646"/>
          <c:w val="0.49119292926059926"/>
          <c:h val="0.67557987178087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F0-5249-90EF-A9CDB890163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F0-5249-90EF-A9CDB890163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F0-5249-90EF-A9CDB890163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F0-5249-90EF-A9CDB890163C}"/>
              </c:ext>
            </c:extLst>
          </c:dPt>
          <c:cat>
            <c:strRef>
              <c:f>Tabelle1!$A$2:$A$5</c:f>
              <c:strCache>
                <c:ptCount val="4"/>
                <c:pt idx="0">
                  <c:v>Academia</c:v>
                </c:pt>
                <c:pt idx="1">
                  <c:v>Public Administration</c:v>
                </c:pt>
                <c:pt idx="2">
                  <c:v>Diplomacy</c:v>
                </c:pt>
                <c:pt idx="3">
                  <c:v>International Organisations / NGO's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10</c:v>
                </c:pt>
                <c:pt idx="1">
                  <c:v>19</c:v>
                </c:pt>
                <c:pt idx="2">
                  <c:v>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F0-5249-90EF-A9CDB8901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0125631"/>
        <c:axId val="460127263"/>
      </c:barChart>
      <c:catAx>
        <c:axId val="46012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0127263"/>
        <c:crosses val="autoZero"/>
        <c:auto val="1"/>
        <c:lblAlgn val="ctr"/>
        <c:lblOffset val="100"/>
        <c:noMultiLvlLbl val="0"/>
      </c:catAx>
      <c:valAx>
        <c:axId val="4601272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012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11.03.2024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73424" y="1246193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964488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964488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644008"/>
            <a:ext cx="5560412" cy="388843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11.03.2024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165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565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025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6348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599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9250" y="1211263"/>
            <a:ext cx="6113463" cy="3440112"/>
          </a:xfrm>
          <a:prstGeom prst="rect">
            <a:avLst/>
          </a:prstGeom>
        </p:spPr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826330" y="9184566"/>
            <a:ext cx="1356117" cy="372304"/>
          </a:xfrm>
          <a:prstGeom prst="rect">
            <a:avLst/>
          </a:prstGeom>
        </p:spPr>
        <p:txBody>
          <a:bodyPr/>
          <a:lstStyle/>
          <a:p>
            <a:fld id="{3A493298-6094-4361-B311-891E531296F6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438A8C70-0511-43D2-9299-AF1E71B6C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171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089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03388" y="2183194"/>
            <a:ext cx="9794246" cy="1374895"/>
          </a:xfrm>
        </p:spPr>
        <p:txBody>
          <a:bodyPr anchor="b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703387" y="3864284"/>
            <a:ext cx="9794247" cy="1113458"/>
          </a:xfr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E9651A1-F173-4153-8977-5A0F233284D3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EBA3256-29FF-4781-B216-CC3FA0834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64" y="547707"/>
            <a:ext cx="5122455" cy="1087780"/>
          </a:xfrm>
          <a:prstGeom prst="rect">
            <a:avLst/>
          </a:prstGeom>
        </p:spPr>
      </p:pic>
      <p:pic>
        <p:nvPicPr>
          <p:cNvPr id="12" name="Picture 3" descr="C:\Users\SBRAEN~1\AppData\Local\Temp\7zEFDEE.tmp\USG_Icon_E_RGB.jpg">
            <a:extLst>
              <a:ext uri="{FF2B5EF4-FFF2-40B4-BE49-F238E27FC236}">
                <a16:creationId xmlns:a16="http://schemas.microsoft.com/office/drawing/2014/main" id="{3365FD70-9CCF-44B7-AB86-A5A7A99A55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997" y="6098400"/>
            <a:ext cx="1958667" cy="4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0EF36B4-C419-4538-B993-399CA8DBAE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3388" y="5708984"/>
            <a:ext cx="7488956" cy="6727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Autor / Datum</a:t>
            </a:r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8639A20-2A0C-4163-819B-432469619A13}"/>
              </a:ext>
            </a:extLst>
          </p:cNvPr>
          <p:cNvSpPr/>
          <p:nvPr userDrawn="1"/>
        </p:nvSpPr>
        <p:spPr>
          <a:xfrm>
            <a:off x="-1" y="6685200"/>
            <a:ext cx="12192001" cy="17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33993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3EC4153-C4B0-45F6-B852-96D680CCF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1413" y="2671763"/>
            <a:ext cx="4954587" cy="3721801"/>
          </a:xfrm>
        </p:spPr>
        <p:txBody>
          <a:bodyPr anchor="b"/>
          <a:lstStyle>
            <a:lvl1pPr>
              <a:defRPr sz="1500"/>
            </a:lvl1pPr>
          </a:lstStyle>
          <a:p>
            <a:pPr lvl="0"/>
            <a:r>
              <a:rPr lang="de-DE"/>
              <a:t>Adresse hinzufügen</a:t>
            </a:r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ED0136-E769-491A-A2A8-064D0230D3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730" y="5856449"/>
            <a:ext cx="366205" cy="5070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067BB13-E303-4CDD-AF96-ADBE5A3A1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693" y="5821250"/>
            <a:ext cx="584394" cy="5411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C86B440-BF75-470D-B7FD-E8A5677C7A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752" y="5778032"/>
            <a:ext cx="804220" cy="5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57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04.02.20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ating, building, ramp, board&#10;&#10;Description automatically generated">
            <a:extLst>
              <a:ext uri="{FF2B5EF4-FFF2-40B4-BE49-F238E27FC236}">
                <a16:creationId xmlns:a16="http://schemas.microsoft.com/office/drawing/2014/main" id="{9F7E1813-5682-4AAE-8DC8-5A613DE12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r="7910" b="19850"/>
          <a:stretch/>
        </p:blipFill>
        <p:spPr>
          <a:xfrm>
            <a:off x="0" y="0"/>
            <a:ext cx="12181893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D7A234-EBF8-4A9A-ACFF-4329BD747ADC}"/>
              </a:ext>
            </a:extLst>
          </p:cNvPr>
          <p:cNvSpPr>
            <a:spLocks noChangeAspect="1"/>
          </p:cNvSpPr>
          <p:nvPr userDrawn="1"/>
        </p:nvSpPr>
        <p:spPr>
          <a:xfrm>
            <a:off x="6101055" y="4221748"/>
            <a:ext cx="6090947" cy="6679977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6FC2A-29C4-4742-B32D-604659C0CB22}"/>
              </a:ext>
            </a:extLst>
          </p:cNvPr>
          <p:cNvSpPr txBox="1"/>
          <p:nvPr userDrawn="1"/>
        </p:nvSpPr>
        <p:spPr>
          <a:xfrm>
            <a:off x="9052425" y="6151167"/>
            <a:ext cx="266120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33">
                <a:solidFill>
                  <a:schemeClr val="bg2"/>
                </a:solidFill>
              </a:rPr>
              <a:t>From </a:t>
            </a:r>
            <a:r>
              <a:rPr lang="en-GB" sz="1333" err="1">
                <a:solidFill>
                  <a:schemeClr val="bg2"/>
                </a:solidFill>
              </a:rPr>
              <a:t>insight</a:t>
            </a:r>
            <a:r>
              <a:rPr lang="en-GB" sz="1333">
                <a:solidFill>
                  <a:schemeClr val="bg2"/>
                </a:solidFill>
              </a:rPr>
              <a:t> </a:t>
            </a:r>
            <a:r>
              <a:rPr lang="en-GB" sz="1333" err="1">
                <a:solidFill>
                  <a:schemeClr val="bg2"/>
                </a:solidFill>
              </a:rPr>
              <a:t>to</a:t>
            </a:r>
            <a:r>
              <a:rPr lang="en-GB" sz="1333">
                <a:solidFill>
                  <a:schemeClr val="bg2"/>
                </a:solidFill>
              </a:rPr>
              <a:t> </a:t>
            </a:r>
            <a:r>
              <a:rPr lang="en-GB" sz="1333" err="1">
                <a:solidFill>
                  <a:schemeClr val="bg2"/>
                </a:solidFill>
              </a:rPr>
              <a:t>impact</a:t>
            </a:r>
            <a:r>
              <a:rPr lang="en-GB" sz="1333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84336440" name="Rectangle 2" descr="{&quot;templafy&quot;:{&quot;id&quot;:&quot;3a26a75a-3723-4cbd-8285-2785e5aabe0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64" y="417367"/>
            <a:ext cx="2961600" cy="6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891F29F-BED8-4555-9938-829D3AC3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87" y="1464237"/>
            <a:ext cx="10610947" cy="2390400"/>
          </a:xfrm>
        </p:spPr>
        <p:txBody>
          <a:bodyPr anchor="b"/>
          <a:lstStyle>
            <a:lvl1pPr>
              <a:lnSpc>
                <a:spcPts val="5600"/>
              </a:lnSpc>
              <a:defRPr sz="5333">
                <a:latin typeface="Gill Sans Nova Light" panose="020B0302020104020203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654089-CB0E-4321-8557-8E0B4ACD84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036" y="4165158"/>
            <a:ext cx="4867315" cy="1808076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133"/>
            </a:lvl1pPr>
            <a:lvl2pPr marL="0" indent="0">
              <a:spcAft>
                <a:spcPts val="0"/>
              </a:spcAft>
              <a:buNone/>
              <a:defRPr sz="2133"/>
            </a:lvl2pPr>
            <a:lvl3pPr marL="0" indent="0">
              <a:spcAft>
                <a:spcPts val="0"/>
              </a:spcAft>
              <a:buNone/>
              <a:defRPr sz="2133"/>
            </a:lvl3pPr>
            <a:lvl4pPr marL="0" indent="0">
              <a:spcAft>
                <a:spcPts val="0"/>
              </a:spcAft>
              <a:buNone/>
              <a:defRPr sz="2133"/>
            </a:lvl4pPr>
            <a:lvl5pPr marL="0" indent="0">
              <a:spcAft>
                <a:spcPts val="0"/>
              </a:spcAft>
              <a:buNone/>
              <a:defRPr sz="2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919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ating, building, ramp, board&#10;&#10;Description automatically generated">
            <a:extLst>
              <a:ext uri="{FF2B5EF4-FFF2-40B4-BE49-F238E27FC236}">
                <a16:creationId xmlns:a16="http://schemas.microsoft.com/office/drawing/2014/main" id="{71655C6F-D683-4181-8A76-C2CF9E2F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63"/>
          <a:stretch/>
        </p:blipFill>
        <p:spPr>
          <a:xfrm>
            <a:off x="7951577" y="0"/>
            <a:ext cx="4240424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FAFF1B-D695-4F04-8B58-692674CF4A5C}"/>
              </a:ext>
            </a:extLst>
          </p:cNvPr>
          <p:cNvSpPr>
            <a:spLocks noChangeAspect="1"/>
          </p:cNvSpPr>
          <p:nvPr userDrawn="1"/>
        </p:nvSpPr>
        <p:spPr>
          <a:xfrm>
            <a:off x="11427298" y="6268222"/>
            <a:ext cx="284519" cy="311775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D5294-8509-42D7-B32F-8FB3BCBB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501652"/>
            <a:ext cx="7286012" cy="900969"/>
          </a:xfrm>
        </p:spPr>
        <p:txBody>
          <a:bodyPr/>
          <a:lstStyle>
            <a:lvl1pPr>
              <a:lnSpc>
                <a:spcPts val="5867"/>
              </a:lnSpc>
              <a:defRPr sz="5333">
                <a:latin typeface="Gill Sans Nova Light" panose="020B0302020104020203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3237B-A6D8-401E-A0E8-75ED37DDC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367" y="1701801"/>
            <a:ext cx="6667205" cy="4271433"/>
          </a:xfrm>
        </p:spPr>
        <p:txBody>
          <a:bodyPr>
            <a:normAutofit/>
          </a:bodyPr>
          <a:lstStyle>
            <a:lvl1pPr marL="527987" indent="-527987">
              <a:spcAft>
                <a:spcPts val="800"/>
              </a:spcAft>
              <a:buFont typeface="+mj-lt"/>
              <a:buAutoNum type="arabicPeriod"/>
              <a:defRPr sz="2133"/>
            </a:lvl1pPr>
            <a:lvl2pPr marL="457189" indent="-457189">
              <a:spcAft>
                <a:spcPts val="800"/>
              </a:spcAft>
              <a:buFont typeface="+mj-lt"/>
              <a:buAutoNum type="arabicPeriod"/>
              <a:defRPr sz="2133"/>
            </a:lvl2pPr>
            <a:lvl3pPr marL="457189" indent="-457189">
              <a:spcAft>
                <a:spcPts val="800"/>
              </a:spcAft>
              <a:buFont typeface="+mj-lt"/>
              <a:buAutoNum type="arabicPeriod"/>
              <a:defRPr sz="2133"/>
            </a:lvl3pPr>
            <a:lvl4pPr marL="457189" indent="-457189">
              <a:spcAft>
                <a:spcPts val="800"/>
              </a:spcAft>
              <a:buFont typeface="+mj-lt"/>
              <a:buAutoNum type="arabicPeriod"/>
              <a:defRPr sz="2133"/>
            </a:lvl4pPr>
            <a:lvl5pPr marL="457189" indent="-457189">
              <a:spcAft>
                <a:spcPts val="800"/>
              </a:spcAft>
              <a:buFont typeface="+mj-lt"/>
              <a:buAutoNum type="arabicPeriod"/>
              <a:defRPr sz="2133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4CDDE-58C2-4810-8B30-D17CF249E2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Rectangle 7" descr="{&quot;templafy&quot;:{&quot;id&quot;:&quot;ebb5a810-8082-4a03-8179-90aeff4ffd78&quot;}}">
            <a:extLst>
              <a:ext uri="{FF2B5EF4-FFF2-40B4-BE49-F238E27FC236}">
                <a16:creationId xmlns:a16="http://schemas.microsoft.com/office/drawing/2014/main" id="{E6F37757-2E2F-45B4-8E6C-0B6588D2DCE2}"/>
              </a:ext>
            </a:extLst>
          </p:cNvPr>
          <p:cNvSpPr/>
          <p:nvPr userDrawn="1"/>
        </p:nvSpPr>
        <p:spPr>
          <a:xfrm>
            <a:off x="9072000" y="6360498"/>
            <a:ext cx="1569595" cy="245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en-GB" sz="1067">
                <a:solidFill>
                  <a:schemeClr val="tx1"/>
                </a:solidFill>
              </a:rPr>
              <a:t>13 September 2022</a:t>
            </a:r>
          </a:p>
        </p:txBody>
      </p:sp>
      <p:sp>
        <p:nvSpPr>
          <p:cNvPr id="10" name="Rectangle 9" descr="{&quot;templafy&quot;:{&quot;id&quot;:&quot;4c4eddd5-3f40-48fb-a29f-723314a87806&quot;}}">
            <a:extLst>
              <a:ext uri="{FF2B5EF4-FFF2-40B4-BE49-F238E27FC236}">
                <a16:creationId xmlns:a16="http://schemas.microsoft.com/office/drawing/2014/main" id="{AA1C14F3-85E4-47DF-A8F9-0A6C945C6727}"/>
              </a:ext>
            </a:extLst>
          </p:cNvPr>
          <p:cNvSpPr/>
          <p:nvPr userDrawn="1"/>
        </p:nvSpPr>
        <p:spPr>
          <a:xfrm>
            <a:off x="3355015" y="6356351"/>
            <a:ext cx="4409364" cy="300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GB" sz="1067">
              <a:solidFill>
                <a:schemeClr val="tx1"/>
              </a:solidFill>
            </a:endParaRPr>
          </a:p>
        </p:txBody>
      </p:sp>
      <p:pic>
        <p:nvPicPr>
          <p:cNvPr id="1654491291" name="Rectangle 10" descr="{&quot;templafy&quot;:{&quot;id&quot;:&quot;560366af-0df5-494f-bc5c-48675f7013e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7" y="6224569"/>
            <a:ext cx="1368000" cy="283200"/>
          </a:xfrm>
          <a:prstGeom prst="rect">
            <a:avLst/>
          </a:prstGeom>
        </p:spPr>
      </p:pic>
      <p:sp>
        <p:nvSpPr>
          <p:cNvPr id="13" name="Rectangle 12" descr="{&quot;templafy&quot;:{&quot;id&quot;:&quot;bd404185-05ad-4200-b672-5c04cb2f4b83&quot;}}" hidden="1">
            <a:extLst>
              <a:ext uri="{FF2B5EF4-FFF2-40B4-BE49-F238E27FC236}">
                <a16:creationId xmlns:a16="http://schemas.microsoft.com/office/drawing/2014/main" id="{829DC8B1-9D54-4E8C-B174-7B9355FD57F9}"/>
              </a:ext>
            </a:extLst>
          </p:cNvPr>
          <p:cNvSpPr/>
          <p:nvPr userDrawn="1"/>
        </p:nvSpPr>
        <p:spPr>
          <a:xfrm>
            <a:off x="478368" y="6357720"/>
            <a:ext cx="3425417" cy="251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en-GB" sz="1067" u="none">
                <a:solidFill>
                  <a:schemeClr val="tx1"/>
                </a:solidFill>
              </a:rPr>
              <a:t>School of Economics and Political Science (SEPS-HSG)</a:t>
            </a:r>
          </a:p>
        </p:txBody>
      </p:sp>
    </p:spTree>
    <p:extLst>
      <p:ext uri="{BB962C8B-B14F-4D97-AF65-F5344CB8AC3E}">
        <p14:creationId xmlns:p14="http://schemas.microsoft.com/office/powerpoint/2010/main" val="346836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1E36-8AD1-457B-84E5-A3CE42DC5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7B66D-5BAE-4684-A304-63E59F08F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28820-BD9F-4B05-B697-15C4CD9C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D902-4921-4CCB-AE42-52A0B3757A8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54DC6-B22E-42FC-9B2A-4CDAAC73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15FB-B14E-4DD6-B1BE-533C4082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9212-FE7C-4D97-B7D3-AC804C5D53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95D33-ED57-4846-80E1-144A2937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B95C6-D034-4BA3-B2DB-04E7B1087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BCC21-58A2-4BC0-8887-C395DAC7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D902-4921-4CCB-AE42-52A0B3757A8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97ACC-F0EC-428C-A2FE-46C1DE01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062DD-956E-4555-8358-5AFE728F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9212-FE7C-4D97-B7D3-AC804C5D53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6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zwe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543F47-BCA1-4586-9B7A-452F67C480C8}"/>
              </a:ext>
            </a:extLst>
          </p:cNvPr>
          <p:cNvSpPr>
            <a:spLocks noChangeAspect="1"/>
          </p:cNvSpPr>
          <p:nvPr userDrawn="1"/>
        </p:nvSpPr>
        <p:spPr>
          <a:xfrm>
            <a:off x="11427298" y="6268222"/>
            <a:ext cx="284519" cy="311775"/>
          </a:xfrm>
          <a:custGeom>
            <a:avLst/>
            <a:gdLst>
              <a:gd name="connsiteX0" fmla="*/ 0 w 3106057"/>
              <a:gd name="connsiteY0" fmla="*/ 711200 h 3403600"/>
              <a:gd name="connsiteX1" fmla="*/ 3106057 w 3106057"/>
              <a:gd name="connsiteY1" fmla="*/ 0 h 3403600"/>
              <a:gd name="connsiteX2" fmla="*/ 3106057 w 3106057"/>
              <a:gd name="connsiteY2" fmla="*/ 3403600 h 3403600"/>
              <a:gd name="connsiteX3" fmla="*/ 449943 w 3106057"/>
              <a:gd name="connsiteY3" fmla="*/ 3222171 h 3403600"/>
              <a:gd name="connsiteX4" fmla="*/ 0 w 3106057"/>
              <a:gd name="connsiteY4" fmla="*/ 7112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057" h="3403600">
                <a:moveTo>
                  <a:pt x="0" y="711200"/>
                </a:moveTo>
                <a:lnTo>
                  <a:pt x="3106057" y="0"/>
                </a:lnTo>
                <a:lnTo>
                  <a:pt x="3106057" y="3403600"/>
                </a:lnTo>
                <a:lnTo>
                  <a:pt x="449943" y="3222171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4952E-FCB6-493B-899A-78F0FFCB3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7A6B4-FE62-49DA-AB92-A00E16DDD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368" y="1701799"/>
            <a:ext cx="5496984" cy="4271435"/>
          </a:xfrm>
        </p:spPr>
        <p:txBody>
          <a:bodyPr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DB25E-F340-4288-90DE-3831A8F49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6650" y="1701801"/>
            <a:ext cx="5496983" cy="4271433"/>
          </a:xfrm>
        </p:spPr>
        <p:txBody>
          <a:bodyPr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CF5E38-DB35-4A9B-8D0E-E97D18CDB2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59FC98-AF75-4A00-A03C-DF9FEBF6BCB9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051783756" name="Rectangle 4" descr="{&quot;templafy&quot;:{&quot;id&quot;:&quot;8f4e8162-9ea4-46a7-bf90-38d8ec78310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67" y="6224569"/>
            <a:ext cx="1286400" cy="278400"/>
          </a:xfrm>
          <a:prstGeom prst="rect">
            <a:avLst/>
          </a:prstGeom>
        </p:spPr>
      </p:pic>
      <p:sp>
        <p:nvSpPr>
          <p:cNvPr id="6" name="Rectangle 5" descr="{&quot;templafy&quot;:{&quot;id&quot;:&quot;6336997c-2ec5-47d3-9b3a-bb538c8ccc3b&quot;}}">
            <a:extLst>
              <a:ext uri="{FF2B5EF4-FFF2-40B4-BE49-F238E27FC236}">
                <a16:creationId xmlns:a16="http://schemas.microsoft.com/office/drawing/2014/main" id="{4E03CCCD-CB66-429F-BC77-64B5370808F2}"/>
              </a:ext>
            </a:extLst>
          </p:cNvPr>
          <p:cNvSpPr/>
          <p:nvPr userDrawn="1"/>
        </p:nvSpPr>
        <p:spPr>
          <a:xfrm>
            <a:off x="3355016" y="6356351"/>
            <a:ext cx="5179385" cy="300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067">
              <a:solidFill>
                <a:schemeClr val="tx1"/>
              </a:solidFill>
            </a:endParaRPr>
          </a:p>
        </p:txBody>
      </p:sp>
      <p:sp>
        <p:nvSpPr>
          <p:cNvPr id="7" name="Rectangle 6" descr="{&quot;templafy&quot;:{&quot;id&quot;:&quot;20b29927-8156-46ff-8a1d-33d40b9f909e&quot;}}" hidden="1">
            <a:extLst>
              <a:ext uri="{FF2B5EF4-FFF2-40B4-BE49-F238E27FC236}">
                <a16:creationId xmlns:a16="http://schemas.microsoft.com/office/drawing/2014/main" id="{B915E154-BDC4-452C-BDE7-882BE349B509}"/>
              </a:ext>
            </a:extLst>
          </p:cNvPr>
          <p:cNvSpPr/>
          <p:nvPr userDrawn="1"/>
        </p:nvSpPr>
        <p:spPr>
          <a:xfrm>
            <a:off x="478368" y="6357720"/>
            <a:ext cx="3425417" cy="251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r>
              <a:rPr lang="de-CH" sz="1067" u="none">
                <a:solidFill>
                  <a:schemeClr val="tx1"/>
                </a:solidFill>
              </a:rPr>
              <a:t>School of Economics and Political Science (SEPS-HSG)</a:t>
            </a:r>
          </a:p>
        </p:txBody>
      </p:sp>
    </p:spTree>
    <p:extLst>
      <p:ext uri="{BB962C8B-B14F-4D97-AF65-F5344CB8AC3E}">
        <p14:creationId xmlns:p14="http://schemas.microsoft.com/office/powerpoint/2010/main" val="115819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847" y="5079308"/>
            <a:ext cx="10366376" cy="509932"/>
          </a:xfrm>
        </p:spPr>
        <p:txBody>
          <a:bodyPr anchor="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2800" y="1538061"/>
            <a:ext cx="11846400" cy="325909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7D5B94-64CF-4012-ABAC-30DBBF8935C9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2EB307D4-C645-4B91-9099-42E9FE3B46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1413" y="5727620"/>
            <a:ext cx="8699003" cy="788852"/>
          </a:xfrm>
        </p:spPr>
        <p:txBody>
          <a:bodyPr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  <p:pic>
        <p:nvPicPr>
          <p:cNvPr id="14" name="Picture 3" descr="C:\Users\SBRAEN~1\AppData\Local\Temp\7zEFDEE.tmp\USG_Icon_E_RGB.jpg">
            <a:extLst>
              <a:ext uri="{FF2B5EF4-FFF2-40B4-BE49-F238E27FC236}">
                <a16:creationId xmlns:a16="http://schemas.microsoft.com/office/drawing/2014/main" id="{ED4884F3-FEA1-42AF-8D41-11292C2FD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997" y="6098400"/>
            <a:ext cx="1958667" cy="4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9F42500-BA29-4DEE-8902-7237B37A61D2}"/>
              </a:ext>
            </a:extLst>
          </p:cNvPr>
          <p:cNvSpPr/>
          <p:nvPr userDrawn="1"/>
        </p:nvSpPr>
        <p:spPr>
          <a:xfrm>
            <a:off x="-1" y="6685200"/>
            <a:ext cx="12192001" cy="17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339933"/>
                </a:solidFill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A366102-9C3F-1949-829E-0EE2EE7E91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/>
          </a:blip>
          <a:stretch>
            <a:fillRect/>
          </a:stretch>
        </p:blipFill>
        <p:spPr>
          <a:xfrm>
            <a:off x="596900" y="539750"/>
            <a:ext cx="2676525" cy="5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8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04.02.20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FA1959FE-E78B-4641-B312-25CC93F8244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48472" y="2023814"/>
            <a:ext cx="10349163" cy="647948"/>
          </a:xfrm>
        </p:spPr>
        <p:txBody>
          <a:bodyPr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323893"/>
            <a:ext cx="9907650" cy="457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141411" y="2671762"/>
            <a:ext cx="4854327" cy="3494087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6262" y="2665413"/>
            <a:ext cx="4852800" cy="3494088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9C63A01-DC04-4E68-9B41-01F13930EA1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48472" y="2023814"/>
            <a:ext cx="10349163" cy="647948"/>
          </a:xfrm>
        </p:spPr>
        <p:txBody>
          <a:bodyPr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EFADA5-D94D-41D8-8669-FD1185468C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04.02.20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F7EF7C-7AB8-4FF2-830B-C1382BEBF0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628255-DD62-4897-9E8D-5C41575E93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323893"/>
            <a:ext cx="10356222" cy="457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775157" y="1967163"/>
            <a:ext cx="5722477" cy="4192338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04.02.20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6CED4312-7BC2-4FAC-AADA-0C07F6D5E1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1412" y="1967163"/>
            <a:ext cx="3478714" cy="419233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701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323893"/>
            <a:ext cx="10356222" cy="457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506326" y="1967163"/>
            <a:ext cx="2991308" cy="4192338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04.02.20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6CED4312-7BC2-4FAC-AADA-0C07F6D5E1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1411" y="1967163"/>
            <a:ext cx="6197851" cy="419233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853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04.02.20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1412" y="2671763"/>
            <a:ext cx="10366376" cy="3494087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583D98A-2EFE-409A-8F2B-2034DACD915F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148472" y="2023814"/>
            <a:ext cx="10349163" cy="647948"/>
          </a:xfrm>
        </p:spPr>
        <p:txBody>
          <a:bodyPr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04.02.20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4DAE81D-49EF-4011-BFAD-317C41FC748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48472" y="2023814"/>
            <a:ext cx="10349163" cy="647948"/>
          </a:xfrm>
        </p:spPr>
        <p:txBody>
          <a:bodyPr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820761"/>
            <a:ext cx="6610772" cy="2184303"/>
          </a:xfrm>
        </p:spPr>
        <p:txBody>
          <a:bodyPr/>
          <a:lstStyle>
            <a:lvl1pPr>
              <a:defRPr sz="7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93A65F0-96F9-4511-A2E9-8FD10FB432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0651" y="341645"/>
            <a:ext cx="4114911" cy="6167441"/>
          </a:xfrm>
          <a:custGeom>
            <a:avLst/>
            <a:gdLst>
              <a:gd name="connsiteX0" fmla="*/ 4114911 w 4114911"/>
              <a:gd name="connsiteY0" fmla="*/ 0 h 6167441"/>
              <a:gd name="connsiteX1" fmla="*/ 4114911 w 4114911"/>
              <a:gd name="connsiteY1" fmla="*/ 6167441 h 6167441"/>
              <a:gd name="connsiteX2" fmla="*/ 0 w 4114911"/>
              <a:gd name="connsiteY2" fmla="*/ 6167441 h 616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911" h="6167441">
                <a:moveTo>
                  <a:pt x="4114911" y="0"/>
                </a:moveTo>
                <a:lnTo>
                  <a:pt x="4114911" y="6167441"/>
                </a:lnTo>
                <a:lnTo>
                  <a:pt x="0" y="6167441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1620000" tIns="1692000" r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120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41412" y="1323893"/>
            <a:ext cx="10366376" cy="457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1412" y="2671638"/>
            <a:ext cx="10366376" cy="349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67288" y="612026"/>
            <a:ext cx="4240501" cy="17773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CH"/>
              <a:t>04.02.20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267288" y="428848"/>
            <a:ext cx="4240502" cy="17773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52336" y="6373465"/>
            <a:ext cx="745299" cy="17773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84A1CA6-7EE8-474A-B4F0-C6C94AF05C21}"/>
              </a:ext>
            </a:extLst>
          </p:cNvPr>
          <p:cNvSpPr/>
          <p:nvPr userDrawn="1"/>
        </p:nvSpPr>
        <p:spPr>
          <a:xfrm>
            <a:off x="-1" y="6685200"/>
            <a:ext cx="12192001" cy="17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339933"/>
                </a:solidFill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386446E-7C8A-2C4D-AC20-3A00F2F3AC5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lum/>
          </a:blip>
          <a:stretch>
            <a:fillRect/>
          </a:stretch>
        </p:blipFill>
        <p:spPr>
          <a:xfrm>
            <a:off x="712071" y="385857"/>
            <a:ext cx="1980329" cy="4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59" r:id="rId3"/>
    <p:sldLayoutId id="2147483661" r:id="rId4"/>
    <p:sldLayoutId id="2147483667" r:id="rId5"/>
    <p:sldLayoutId id="2147483668" r:id="rId6"/>
    <p:sldLayoutId id="2147483665" r:id="rId7"/>
    <p:sldLayoutId id="2147483663" r:id="rId8"/>
    <p:sldLayoutId id="2147483669" r:id="rId9"/>
    <p:sldLayoutId id="2147483670" r:id="rId10"/>
    <p:sldLayoutId id="2147483664" r:id="rId11"/>
    <p:sldLayoutId id="2147483671" r:id="rId12"/>
    <p:sldLayoutId id="2147483674" r:id="rId13"/>
    <p:sldLayoutId id="2147483675" r:id="rId14"/>
    <p:sldLayoutId id="2147483676" r:id="rId15"/>
    <p:sldLayoutId id="2147483677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841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9" userDrawn="1">
          <p15:clr>
            <a:srgbClr val="F26B43"/>
          </p15:clr>
        </p15:guide>
        <p15:guide id="2" pos="7249" userDrawn="1">
          <p15:clr>
            <a:srgbClr val="F26B43"/>
          </p15:clr>
        </p15:guide>
        <p15:guide id="3" orient="horz" pos="3884" userDrawn="1">
          <p15:clr>
            <a:srgbClr val="F26B43"/>
          </p15:clr>
        </p15:guide>
        <p15:guide id="4" orient="horz" pos="1683" userDrawn="1">
          <p15:clr>
            <a:srgbClr val="F26B43"/>
          </p15:clr>
        </p15:guide>
        <p15:guide id="5" orient="horz" pos="4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g"/><Relationship Id="rId21" Type="http://schemas.openxmlformats.org/officeDocument/2006/relationships/image" Target="../media/image32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7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3.xml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globe&#10;&#10;Description automatically generated">
            <a:extLst>
              <a:ext uri="{FF2B5EF4-FFF2-40B4-BE49-F238E27FC236}">
                <a16:creationId xmlns:a16="http://schemas.microsoft.com/office/drawing/2014/main" id="{B4C0E885-9198-41E1-A1EF-2097E944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268" y="0"/>
            <a:ext cx="10287000" cy="6858000"/>
          </a:xfrm>
          <a:prstGeom prst="rect">
            <a:avLst/>
          </a:prstGeom>
        </p:spPr>
      </p:pic>
      <p:pic>
        <p:nvPicPr>
          <p:cNvPr id="5" name="Picture 4" descr="A green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9933E59-6804-4756-8168-DB6BA44F4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63" y="0"/>
            <a:ext cx="617493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342AD-4554-415C-A66E-210365A0F0E9}"/>
              </a:ext>
            </a:extLst>
          </p:cNvPr>
          <p:cNvSpPr txBox="1"/>
          <p:nvPr/>
        </p:nvSpPr>
        <p:spPr>
          <a:xfrm>
            <a:off x="6738731" y="2033130"/>
            <a:ext cx="5088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800" noProof="0" dirty="0">
                <a:solidFill>
                  <a:schemeClr val="bg1"/>
                </a:solidFill>
                <a:latin typeface="Gill Sans" panose="020B0502020104020203" pitchFamily="34" charset="0"/>
              </a:rPr>
              <a:t>Master of Arts in International Affairs (MIA)</a:t>
            </a:r>
            <a:endParaRPr lang="en-US" sz="4800" dirty="0">
              <a:solidFill>
                <a:schemeClr val="bg1"/>
              </a:solidFill>
              <a:latin typeface="Gill Sans" panose="020B0502020104020203" pitchFamily="34" charset="0"/>
            </a:endParaRPr>
          </a:p>
        </p:txBody>
      </p:sp>
      <p:sp>
        <p:nvSpPr>
          <p:cNvPr id="9" name="Untertitel 4">
            <a:extLst>
              <a:ext uri="{FF2B5EF4-FFF2-40B4-BE49-F238E27FC236}">
                <a16:creationId xmlns:a16="http://schemas.microsoft.com/office/drawing/2014/main" id="{C8D566D6-A88B-46D9-95ED-D16061D4222F}"/>
              </a:ext>
            </a:extLst>
          </p:cNvPr>
          <p:cNvSpPr txBox="1">
            <a:spLocks/>
          </p:cNvSpPr>
          <p:nvPr/>
        </p:nvSpPr>
        <p:spPr>
          <a:xfrm>
            <a:off x="7414592" y="5205233"/>
            <a:ext cx="5486400" cy="788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dirty="0">
                <a:solidFill>
                  <a:schemeClr val="bg1"/>
                </a:solidFill>
                <a:latin typeface="Gill Sans" panose="020B0502020104020203" pitchFamily="34" charset="0"/>
              </a:rPr>
              <a:t>Master Info Day 2024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0CAB1C9-3AAE-4847-A381-8E77ECFCA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7" y="5994221"/>
            <a:ext cx="3202301" cy="6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2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>
                <a:latin typeface="Gill Sans Nova" panose="020B0602020104020203" pitchFamily="34" charset="0"/>
              </a:rPr>
              <a:t>Dual Degrees  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AFA1B42-1FD8-45C6-90C8-BFEFC51F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pic>
        <p:nvPicPr>
          <p:cNvPr id="17" name="Inhaltsplatzhalter 16" descr="Ein Bild, das Gebäude, draußen, Tisch, sitzend enthält.&#10;&#10;Automatisch generierte Beschreibung">
            <a:extLst>
              <a:ext uri="{FF2B5EF4-FFF2-40B4-BE49-F238E27FC236}">
                <a16:creationId xmlns:a16="http://schemas.microsoft.com/office/drawing/2014/main" id="{974B1202-89A0-6E4B-AC5D-62BCD3C17D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13" y="2671763"/>
            <a:ext cx="2428875" cy="1619251"/>
          </a:xfrm>
        </p:spPr>
      </p:pic>
      <p:pic>
        <p:nvPicPr>
          <p:cNvPr id="19" name="Grafik 18" descr="Ein Bild, das draußen, Gebäude, Gras, Schild enthält.&#10;&#10;Automatisch generierte Beschreibung">
            <a:extLst>
              <a:ext uri="{FF2B5EF4-FFF2-40B4-BE49-F238E27FC236}">
                <a16:creationId xmlns:a16="http://schemas.microsoft.com/office/drawing/2014/main" id="{42EC20A4-1E98-0D4B-810A-B22B888B1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49" y="2671763"/>
            <a:ext cx="2432219" cy="1619420"/>
          </a:xfrm>
          <a:prstGeom prst="rect">
            <a:avLst/>
          </a:prstGeom>
        </p:spPr>
      </p:pic>
      <p:pic>
        <p:nvPicPr>
          <p:cNvPr id="21" name="Grafik 20" descr="Ein Bild, das draußen, Gebäude, Straße, Haus enthält.&#10;&#10;Automatisch generierte Beschreibung">
            <a:extLst>
              <a:ext uri="{FF2B5EF4-FFF2-40B4-BE49-F238E27FC236}">
                <a16:creationId xmlns:a16="http://schemas.microsoft.com/office/drawing/2014/main" id="{DA993E66-FDA4-0445-B2E7-0397D016B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89" y="2668105"/>
            <a:ext cx="2430105" cy="1619419"/>
          </a:xfrm>
          <a:prstGeom prst="rect">
            <a:avLst/>
          </a:prstGeom>
        </p:spPr>
      </p:pic>
      <p:pic>
        <p:nvPicPr>
          <p:cNvPr id="23" name="Grafik 22" descr="Ein Bild, das draußen, Gras, Gebäude, Haus enthält.&#10;&#10;Automatisch generierte Beschreibung">
            <a:extLst>
              <a:ext uri="{FF2B5EF4-FFF2-40B4-BE49-F238E27FC236}">
                <a16:creationId xmlns:a16="http://schemas.microsoft.com/office/drawing/2014/main" id="{220FD233-876F-A940-9C76-FC72BF0950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667454"/>
            <a:ext cx="2430105" cy="162007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47D8F5E-A2D4-2841-956F-5A45579CE4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r="20224" b="839"/>
          <a:stretch/>
        </p:blipFill>
        <p:spPr>
          <a:xfrm>
            <a:off x="6441582" y="5088247"/>
            <a:ext cx="1839327" cy="28534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A0DCC7B-E062-074A-B0FA-09CDFB4389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44750" r="8396" b="43917"/>
          <a:stretch/>
        </p:blipFill>
        <p:spPr>
          <a:xfrm>
            <a:off x="1123508" y="5088248"/>
            <a:ext cx="1196027" cy="23906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C378403-6072-D349-8B31-7C5F27EA2A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38389" r="2008" b="39941"/>
          <a:stretch/>
        </p:blipFill>
        <p:spPr>
          <a:xfrm>
            <a:off x="9075100" y="5088247"/>
            <a:ext cx="981341" cy="322123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2E3B6F56-AEE1-004F-99C7-B1F3C627E7E5}"/>
              </a:ext>
            </a:extLst>
          </p:cNvPr>
          <p:cNvSpPr txBox="1"/>
          <p:nvPr/>
        </p:nvSpPr>
        <p:spPr>
          <a:xfrm>
            <a:off x="1141414" y="4365105"/>
            <a:ext cx="24291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/>
              <a:t>Institut </a:t>
            </a:r>
            <a:r>
              <a:rPr lang="de-DE" sz="1200" err="1"/>
              <a:t>d‘Etudes</a:t>
            </a:r>
            <a:r>
              <a:rPr lang="de-DE" sz="1200"/>
              <a:t> </a:t>
            </a:r>
            <a:r>
              <a:rPr lang="de-DE" sz="1200" err="1"/>
              <a:t>Politiques</a:t>
            </a:r>
            <a:r>
              <a:rPr lang="de-DE" sz="1200"/>
              <a:t> (</a:t>
            </a:r>
            <a:r>
              <a:rPr lang="de-DE" sz="1200" err="1"/>
              <a:t>Sciences</a:t>
            </a:r>
            <a:r>
              <a:rPr lang="de-DE" sz="1200"/>
              <a:t> Po)</a:t>
            </a:r>
          </a:p>
          <a:p>
            <a:r>
              <a:rPr lang="de-DE" sz="1200"/>
              <a:t>Paris, France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D0CE97F-CD1E-5345-A36C-E3AEC3AC36C2}"/>
              </a:ext>
            </a:extLst>
          </p:cNvPr>
          <p:cNvSpPr txBox="1"/>
          <p:nvPr/>
        </p:nvSpPr>
        <p:spPr>
          <a:xfrm>
            <a:off x="3803506" y="4365104"/>
            <a:ext cx="24291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/>
              <a:t>The Fletcher School of Law </a:t>
            </a:r>
            <a:r>
              <a:rPr lang="de-DE" sz="1200" err="1"/>
              <a:t>and</a:t>
            </a:r>
            <a:r>
              <a:rPr lang="de-DE" sz="1200"/>
              <a:t> </a:t>
            </a:r>
            <a:r>
              <a:rPr lang="de-DE" sz="1200" err="1"/>
              <a:t>Diplomacy</a:t>
            </a:r>
            <a:r>
              <a:rPr lang="de-DE" sz="1200"/>
              <a:t> at </a:t>
            </a:r>
            <a:r>
              <a:rPr lang="de-DE" sz="1200" err="1"/>
              <a:t>Tufts</a:t>
            </a:r>
            <a:r>
              <a:rPr lang="de-DE" sz="1200"/>
              <a:t> University</a:t>
            </a:r>
          </a:p>
          <a:p>
            <a:r>
              <a:rPr lang="de-DE" sz="1200" err="1"/>
              <a:t>Medford</a:t>
            </a:r>
            <a:r>
              <a:rPr lang="de-DE" sz="1200"/>
              <a:t>, USA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B4DA4A7-FF19-6C4F-BA16-88C7D97016C1}"/>
              </a:ext>
            </a:extLst>
          </p:cNvPr>
          <p:cNvSpPr txBox="1"/>
          <p:nvPr/>
        </p:nvSpPr>
        <p:spPr>
          <a:xfrm>
            <a:off x="6450114" y="4365105"/>
            <a:ext cx="24291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err="1"/>
              <a:t>Yonsei</a:t>
            </a:r>
            <a:r>
              <a:rPr lang="de-DE" sz="1200"/>
              <a:t> Graduate School of International Studies</a:t>
            </a:r>
          </a:p>
          <a:p>
            <a:r>
              <a:rPr lang="de-DE" sz="1200"/>
              <a:t>Seoul, Korea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369198F-38F6-184F-97D9-754B592CB9F8}"/>
              </a:ext>
            </a:extLst>
          </p:cNvPr>
          <p:cNvSpPr txBox="1"/>
          <p:nvPr/>
        </p:nvSpPr>
        <p:spPr>
          <a:xfrm>
            <a:off x="9095777" y="4365105"/>
            <a:ext cx="24291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err="1"/>
              <a:t>Universidad</a:t>
            </a:r>
            <a:r>
              <a:rPr lang="de-DE" sz="1200"/>
              <a:t> de los </a:t>
            </a:r>
            <a:r>
              <a:rPr lang="de-DE" sz="1200" err="1"/>
              <a:t>Andes</a:t>
            </a:r>
            <a:endParaRPr lang="de-DE" sz="1200"/>
          </a:p>
          <a:p>
            <a:r>
              <a:rPr lang="de-DE" sz="1200"/>
              <a:t>Bogotá, </a:t>
            </a:r>
            <a:r>
              <a:rPr lang="de-DE" sz="1200" err="1"/>
              <a:t>Colombia</a:t>
            </a:r>
            <a:endParaRPr lang="de-DE" sz="1200"/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F137E15-7944-4832-91A0-D62A6AE4DA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8"/>
          <a:stretch/>
        </p:blipFill>
        <p:spPr>
          <a:xfrm>
            <a:off x="3791744" y="5101360"/>
            <a:ext cx="1196027" cy="22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D17F1-FE9E-42E3-833D-384864C20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Dual Degree: Best of </a:t>
            </a:r>
            <a:r>
              <a:rPr lang="de-CH" err="1"/>
              <a:t>Two</a:t>
            </a:r>
            <a:r>
              <a:rPr lang="de-CH"/>
              <a:t> Worlds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196E1B-1F67-464B-913C-4AF8F7B91E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Two Master‘s degrees, one application: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Two degrees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Application process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Tuition fees 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EAF29F9-4DDE-4271-811A-74FF1D9B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8B3076-0D38-41D3-AE62-DFFB9CD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92906DFE-9579-7049-A3C9-E1C3539172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11" y="1996349"/>
            <a:ext cx="6197851" cy="4133966"/>
          </a:xfr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F022E58-4643-E542-A9BC-9E6CB43D3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44750" r="8396" b="43917"/>
          <a:stretch/>
        </p:blipFill>
        <p:spPr>
          <a:xfrm>
            <a:off x="8506326" y="4698834"/>
            <a:ext cx="1672875" cy="334373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67E2DD5-1864-4912-97B1-A19AAD701B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8"/>
          <a:stretch/>
        </p:blipFill>
        <p:spPr>
          <a:xfrm>
            <a:off x="8544272" y="5199841"/>
            <a:ext cx="1656184" cy="31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97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8F2866D-4953-8FEE-793E-3E2D9F62D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8" t="31968" r="11898" b="8539"/>
          <a:stretch/>
        </p:blipFill>
        <p:spPr>
          <a:xfrm>
            <a:off x="-3" y="2148287"/>
            <a:ext cx="7954181" cy="3385995"/>
          </a:xfrm>
          <a:prstGeom prst="rect">
            <a:avLst/>
          </a:prstGeom>
        </p:spPr>
      </p:pic>
      <p:sp>
        <p:nvSpPr>
          <p:cNvPr id="7" name="Title 14">
            <a:extLst>
              <a:ext uri="{FF2B5EF4-FFF2-40B4-BE49-F238E27FC236}">
                <a16:creationId xmlns:a16="http://schemas.microsoft.com/office/drawing/2014/main" id="{CD36C7A7-65B9-2B43-3CA4-6A259DD036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838" y="854194"/>
            <a:ext cx="7286625" cy="901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ill Sans Nova Light" panose="020B0302020104020203" pitchFamily="34" charset="0"/>
                <a:ea typeface="+mj-ea"/>
                <a:cs typeface="+mj-cs"/>
              </a:defRPr>
            </a:lvl1pPr>
          </a:lstStyle>
          <a:p>
            <a:r>
              <a:rPr lang="en-GB" sz="2400" b="1" err="1"/>
              <a:t>MaCS</a:t>
            </a:r>
            <a:r>
              <a:rPr lang="en-GB" sz="2400" b="1"/>
              <a:t> Certificate Programme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CA339E3-0BB3-1C46-9DB6-ABDB0AA411B6}"/>
              </a:ext>
            </a:extLst>
          </p:cNvPr>
          <p:cNvCxnSpPr/>
          <p:nvPr/>
        </p:nvCxnSpPr>
        <p:spPr>
          <a:xfrm>
            <a:off x="478367" y="1494625"/>
            <a:ext cx="717768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457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0F18-A162-4B67-ADAC-5C8725F9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CH" dirty="0"/>
            </a:br>
            <a:r>
              <a:rPr lang="de-DE" sz="7200" dirty="0" err="1"/>
              <a:t>What</a:t>
            </a:r>
            <a:r>
              <a:rPr lang="de-DE" sz="7200" dirty="0"/>
              <a:t> do </a:t>
            </a:r>
            <a:r>
              <a:rPr lang="de-DE" sz="7200" dirty="0" err="1"/>
              <a:t>our</a:t>
            </a:r>
            <a:r>
              <a:rPr lang="de-DE" sz="7200" dirty="0"/>
              <a:t> </a:t>
            </a:r>
            <a:r>
              <a:rPr lang="de-DE" sz="7200" dirty="0" err="1"/>
              <a:t>alumni</a:t>
            </a:r>
            <a:r>
              <a:rPr lang="de-DE" sz="7200" dirty="0"/>
              <a:t> do?</a:t>
            </a:r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09243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E2F57-BD6D-4D3A-B74B-6093A2C610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28800" y="6356351"/>
            <a:ext cx="288000" cy="365125"/>
          </a:xfrm>
        </p:spPr>
        <p:txBody>
          <a:bodyPr/>
          <a:lstStyle/>
          <a:p>
            <a:fld id="{7559FC98-AF75-4A00-A03C-DF9FEBF6BCB9}" type="slidenum">
              <a:rPr lang="de-CH" smtClean="0"/>
              <a:pPr/>
              <a:t>14</a:t>
            </a:fld>
            <a:endParaRPr lang="de-CH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34B2E573-3940-754A-8AE0-4AA95DCAAD04}"/>
              </a:ext>
            </a:extLst>
          </p:cNvPr>
          <p:cNvGraphicFramePr/>
          <p:nvPr/>
        </p:nvGraphicFramePr>
        <p:xfrm>
          <a:off x="203199" y="1875787"/>
          <a:ext cx="5576711" cy="329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5E39935-BAB1-EA4F-B65E-8B8B1EC605D6}"/>
              </a:ext>
            </a:extLst>
          </p:cNvPr>
          <p:cNvGraphicFramePr/>
          <p:nvPr/>
        </p:nvGraphicFramePr>
        <p:xfrm>
          <a:off x="4588479" y="1958168"/>
          <a:ext cx="8353772" cy="4254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7A0F5288-A202-4094-BEF5-7C251145214F}"/>
              </a:ext>
            </a:extLst>
          </p:cNvPr>
          <p:cNvSpPr txBox="1">
            <a:spLocks/>
          </p:cNvSpPr>
          <p:nvPr/>
        </p:nvSpPr>
        <p:spPr>
          <a:xfrm>
            <a:off x="1141412" y="1323893"/>
            <a:ext cx="10356222" cy="457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/>
              <a:t>Career </a:t>
            </a:r>
            <a:r>
              <a:rPr lang="de-CH" err="1"/>
              <a:t>Prospects</a:t>
            </a:r>
            <a:endParaRPr lang="de-CH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2469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A107B-620E-4049-9634-27D2E637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79" y="1133145"/>
            <a:ext cx="10366376" cy="457200"/>
          </a:xfrm>
        </p:spPr>
        <p:txBody>
          <a:bodyPr/>
          <a:lstStyle/>
          <a:p>
            <a:r>
              <a:rPr lang="de-DE" dirty="0" err="1">
                <a:cs typeface="Arial"/>
              </a:rPr>
              <a:t>What</a:t>
            </a:r>
            <a:r>
              <a:rPr lang="de-DE" dirty="0">
                <a:cs typeface="Arial"/>
              </a:rPr>
              <a:t> do MIA Alumni do?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580EC-8292-4596-9C74-4AB5EA475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A1887E-7521-4576-8ACC-A5930526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E05D64C-7E82-4047-90DC-5CF3E056E7D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9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15B00A00-D0F7-4D17-A0EF-3C6D2906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70" y="1837149"/>
            <a:ext cx="4702364" cy="2505503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3" name="Grafik 7">
            <a:extLst>
              <a:ext uri="{FF2B5EF4-FFF2-40B4-BE49-F238E27FC236}">
                <a16:creationId xmlns:a16="http://schemas.microsoft.com/office/drawing/2014/main" id="{4C123289-47EB-9501-A483-135A274B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92" y="2036563"/>
            <a:ext cx="5119454" cy="254439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C252EFA-22DC-0BA9-8EE3-CC456360E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73" y="4326841"/>
            <a:ext cx="5346854" cy="21196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A60817-AB87-C315-EE77-C229C6A81B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1" t="24664" r="34323" b="26017"/>
          <a:stretch/>
        </p:blipFill>
        <p:spPr>
          <a:xfrm>
            <a:off x="7066707" y="4421901"/>
            <a:ext cx="4906082" cy="219540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272F5ED-5386-013D-76BC-3F28E85AB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863" y="738136"/>
            <a:ext cx="5113967" cy="20228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27289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0F18-A162-4B67-ADAC-5C8725F9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CH"/>
            </a:br>
            <a:r>
              <a:rPr lang="de-DE" sz="7200" err="1"/>
              <a:t>Admissions</a:t>
            </a:r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7043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05538-B28D-4FF3-AC88-76FA8A7D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Admission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87E221-20AE-4E25-9E9D-3B75D657F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43318"/>
            <a:ext cx="10366376" cy="349421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Start: </a:t>
            </a:r>
            <a:r>
              <a:rPr lang="en-GB" dirty="0"/>
              <a:t>Fall semester</a:t>
            </a:r>
            <a:endParaRPr lang="de-CH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Applications: </a:t>
            </a:r>
            <a:r>
              <a:rPr lang="de-CH" dirty="0" err="1"/>
              <a:t>Window</a:t>
            </a:r>
            <a:r>
              <a:rPr lang="de-CH" dirty="0"/>
              <a:t> open </a:t>
            </a:r>
            <a:r>
              <a:rPr lang="de-CH" dirty="0" err="1"/>
              <a:t>until</a:t>
            </a:r>
            <a:r>
              <a:rPr lang="de-CH" dirty="0"/>
              <a:t> 30 April 2024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Requirement: </a:t>
            </a:r>
            <a:r>
              <a:rPr lang="de-CH" dirty="0"/>
              <a:t>B.A. in International Affairs, Economic </a:t>
            </a:r>
            <a:r>
              <a:rPr lang="de-CH" dirty="0" err="1"/>
              <a:t>or</a:t>
            </a:r>
            <a:r>
              <a:rPr lang="de-CH" dirty="0"/>
              <a:t> Social Sciences, Legal Studies, </a:t>
            </a:r>
            <a:r>
              <a:rPr lang="de-CH" dirty="0" err="1"/>
              <a:t>or</a:t>
            </a:r>
            <a:r>
              <a:rPr lang="de-CH" dirty="0"/>
              <a:t> a </a:t>
            </a:r>
            <a:r>
              <a:rPr lang="de-CH" dirty="0" err="1"/>
              <a:t>related</a:t>
            </a:r>
            <a:r>
              <a:rPr lang="de-CH" dirty="0"/>
              <a:t> </a:t>
            </a:r>
            <a:r>
              <a:rPr lang="de-CH" dirty="0" err="1"/>
              <a:t>major</a:t>
            </a:r>
            <a:r>
              <a:rPr lang="de-CH" dirty="0"/>
              <a:t> – </a:t>
            </a:r>
            <a:r>
              <a:rPr lang="de-CH" dirty="0" err="1"/>
              <a:t>Proficiency</a:t>
            </a:r>
            <a:r>
              <a:rPr lang="de-CH" dirty="0"/>
              <a:t> in English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Admission criteria: </a:t>
            </a:r>
            <a:r>
              <a:rPr lang="de-CH" dirty="0"/>
              <a:t>60% grades – 30% professional </a:t>
            </a:r>
            <a:r>
              <a:rPr lang="de-CH" dirty="0" err="1"/>
              <a:t>experience</a:t>
            </a:r>
            <a:r>
              <a:rPr lang="de-CH" dirty="0"/>
              <a:t> / extracurricular </a:t>
            </a:r>
            <a:r>
              <a:rPr lang="de-CH" dirty="0" err="1"/>
              <a:t>commitment</a:t>
            </a:r>
            <a:r>
              <a:rPr lang="de-CH" dirty="0"/>
              <a:t> – 10% </a:t>
            </a:r>
            <a:r>
              <a:rPr lang="de-CH" dirty="0" err="1"/>
              <a:t>writing</a:t>
            </a:r>
            <a:r>
              <a:rPr lang="de-CH" dirty="0"/>
              <a:t> sample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2023: </a:t>
            </a:r>
            <a:r>
              <a:rPr lang="de-CH" dirty="0"/>
              <a:t>~200 </a:t>
            </a:r>
            <a:r>
              <a:rPr lang="de-CH" dirty="0" err="1"/>
              <a:t>applications</a:t>
            </a:r>
            <a:r>
              <a:rPr lang="de-CH" dirty="0"/>
              <a:t>, ~70 </a:t>
            </a:r>
            <a:r>
              <a:rPr lang="de-CH" dirty="0" err="1"/>
              <a:t>places</a:t>
            </a:r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EEE617D-E441-4026-9D0C-B1A04A5C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5420AB-8A5A-4C53-952F-5B2CCDE2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569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70590-C96E-D242-A84D-6AA3799C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338" y="1313845"/>
            <a:ext cx="6610772" cy="1608239"/>
          </a:xfrm>
        </p:spPr>
        <p:txBody>
          <a:bodyPr/>
          <a:lstStyle/>
          <a:p>
            <a:r>
              <a:rPr lang="de-DE" sz="5000" dirty="0"/>
              <a:t>Questions? </a:t>
            </a:r>
            <a:br>
              <a:rPr lang="de-DE" sz="5000" dirty="0"/>
            </a:br>
            <a:r>
              <a:rPr lang="de-DE" sz="5000" dirty="0"/>
              <a:t>Contact </a:t>
            </a:r>
            <a:r>
              <a:rPr lang="de-DE" sz="5000" dirty="0" err="1"/>
              <a:t>us</a:t>
            </a:r>
            <a:r>
              <a:rPr lang="de-DE" sz="5000" dirty="0"/>
              <a:t>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E28795-80F1-3B43-962C-ABA05CDD7E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1413" y="4077072"/>
            <a:ext cx="4954587" cy="2088778"/>
          </a:xfrm>
        </p:spPr>
        <p:txBody>
          <a:bodyPr/>
          <a:lstStyle/>
          <a:p>
            <a:r>
              <a:rPr lang="de-DE" sz="3200" dirty="0"/>
              <a:t>mia.unisg.ch</a:t>
            </a:r>
          </a:p>
          <a:p>
            <a:r>
              <a:rPr lang="de-DE" sz="3200" dirty="0"/>
              <a:t>mia@unisg.ch</a:t>
            </a:r>
          </a:p>
          <a:p>
            <a:endParaRPr lang="de-DE" dirty="0"/>
          </a:p>
        </p:txBody>
      </p:sp>
      <p:pic>
        <p:nvPicPr>
          <p:cNvPr id="9" name="Bildplatzhalter 8" descr="Ein Bild, das Muster, Quadrat, Rechteck, Kunst enthält.&#10;&#10;Automatisch generierte Beschreibung">
            <a:extLst>
              <a:ext uri="{FF2B5EF4-FFF2-40B4-BE49-F238E27FC236}">
                <a16:creationId xmlns:a16="http://schemas.microsoft.com/office/drawing/2014/main" id="{AF32AFEC-79F8-4A86-1BF4-D46ECE1A9D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>
            <a:fillRect/>
          </a:stretch>
        </p:blipFill>
        <p:spPr/>
      </p:pic>
      <p:pic>
        <p:nvPicPr>
          <p:cNvPr id="7" name="Bildplatzhalter 25" descr="Ein Bild, das Blume, Tisch, Front, sitzend enthält.&#10;&#10;Automatisch generierte Beschreibung">
            <a:extLst>
              <a:ext uri="{FF2B5EF4-FFF2-40B4-BE49-F238E27FC236}">
                <a16:creationId xmlns:a16="http://schemas.microsoft.com/office/drawing/2014/main" id="{7617EC9F-FAF8-E747-8190-52EC52FC1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0651" y="354463"/>
            <a:ext cx="4114911" cy="6167441"/>
          </a:xfrm>
          <a:custGeom>
            <a:avLst/>
            <a:gdLst>
              <a:gd name="connsiteX0" fmla="*/ 4114911 w 4114911"/>
              <a:gd name="connsiteY0" fmla="*/ 0 h 6167441"/>
              <a:gd name="connsiteX1" fmla="*/ 4114911 w 4114911"/>
              <a:gd name="connsiteY1" fmla="*/ 6167441 h 6167441"/>
              <a:gd name="connsiteX2" fmla="*/ 0 w 4114911"/>
              <a:gd name="connsiteY2" fmla="*/ 6167441 h 616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4911" h="6167441">
                <a:moveTo>
                  <a:pt x="4114911" y="0"/>
                </a:moveTo>
                <a:lnTo>
                  <a:pt x="4114911" y="6167441"/>
                </a:lnTo>
                <a:lnTo>
                  <a:pt x="0" y="6167441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pic>
      <p:pic>
        <p:nvPicPr>
          <p:cNvPr id="4" name="Grafik 3" descr="Ein Bild, das Person, grün, Kleidung, Jacke enthält.&#10;&#10;Automatisch generierte Beschreibung">
            <a:extLst>
              <a:ext uri="{FF2B5EF4-FFF2-40B4-BE49-F238E27FC236}">
                <a16:creationId xmlns:a16="http://schemas.microsoft.com/office/drawing/2014/main" id="{39408474-ACF3-997A-776F-AC7FA2DAF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38" y="1070182"/>
            <a:ext cx="3794982" cy="2308486"/>
          </a:xfrm>
          <a:prstGeom prst="rect">
            <a:avLst/>
          </a:prstGeom>
        </p:spPr>
      </p:pic>
      <p:pic>
        <p:nvPicPr>
          <p:cNvPr id="11" name="Grafik 10" descr="Ein Bild, das Muster, Quadrat, Rechteck, Kunst enthält.&#10;&#10;Automatisch generierte Beschreibung">
            <a:extLst>
              <a:ext uri="{FF2B5EF4-FFF2-40B4-BE49-F238E27FC236}">
                <a16:creationId xmlns:a16="http://schemas.microsoft.com/office/drawing/2014/main" id="{48D13F95-96D1-1B68-E8EF-314DF7F5B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80" y="3740664"/>
            <a:ext cx="1978061" cy="19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0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56906DF-94BD-1AE3-F180-6B82BC95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9" y="-635000"/>
            <a:ext cx="12322629" cy="82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175D22-E2E2-F64B-AAF0-2D5A9ACA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7" name="Grafik 6" descr="Ein Bild, das Clipart, Design enthält.&#10;&#10;Automatisch generierte Beschreibung">
            <a:extLst>
              <a:ext uri="{FF2B5EF4-FFF2-40B4-BE49-F238E27FC236}">
                <a16:creationId xmlns:a16="http://schemas.microsoft.com/office/drawing/2014/main" id="{559ADCD5-6599-5581-0E1B-19D158F1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8" y="1943467"/>
            <a:ext cx="3853650" cy="38536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C559432-F342-D44E-7FB1-8BC601B5EC4F}"/>
              </a:ext>
            </a:extLst>
          </p:cNvPr>
          <p:cNvSpPr txBox="1"/>
          <p:nvPr/>
        </p:nvSpPr>
        <p:spPr>
          <a:xfrm>
            <a:off x="947450" y="2590251"/>
            <a:ext cx="10238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200" dirty="0"/>
              <a:t>Political </a:t>
            </a:r>
          </a:p>
          <a:p>
            <a:r>
              <a:rPr lang="de-DE" sz="2200" dirty="0"/>
              <a:t>Science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5E5323-BC80-C8E3-46A9-2EB12D4471B3}"/>
              </a:ext>
            </a:extLst>
          </p:cNvPr>
          <p:cNvSpPr txBox="1"/>
          <p:nvPr/>
        </p:nvSpPr>
        <p:spPr>
          <a:xfrm>
            <a:off x="2934626" y="2664079"/>
            <a:ext cx="14130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200" dirty="0"/>
              <a:t>Economics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976335B-7480-B3AE-79BF-9C16EFEFC2F8}"/>
              </a:ext>
            </a:extLst>
          </p:cNvPr>
          <p:cNvSpPr txBox="1"/>
          <p:nvPr/>
        </p:nvSpPr>
        <p:spPr>
          <a:xfrm>
            <a:off x="2970416" y="4663404"/>
            <a:ext cx="14130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200" dirty="0"/>
              <a:t>Law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A277B63-1F6B-F086-773B-16A9ACFDD58C}"/>
              </a:ext>
            </a:extLst>
          </p:cNvPr>
          <p:cNvSpPr txBox="1"/>
          <p:nvPr/>
        </p:nvSpPr>
        <p:spPr>
          <a:xfrm>
            <a:off x="830354" y="4635999"/>
            <a:ext cx="163444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200" dirty="0"/>
              <a:t>Management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9640297-2130-3A08-023F-C50310D03094}"/>
              </a:ext>
            </a:extLst>
          </p:cNvPr>
          <p:cNvCxnSpPr>
            <a:cxnSpLocks/>
          </p:cNvCxnSpPr>
          <p:nvPr/>
        </p:nvCxnSpPr>
        <p:spPr>
          <a:xfrm>
            <a:off x="4753868" y="2000525"/>
            <a:ext cx="0" cy="36829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 descr="Ein Bild, das Clipart, Grafiken, Cartoon, Design enthält.&#10;&#10;Automatisch generierte Beschreibung">
            <a:extLst>
              <a:ext uri="{FF2B5EF4-FFF2-40B4-BE49-F238E27FC236}">
                <a16:creationId xmlns:a16="http://schemas.microsoft.com/office/drawing/2014/main" id="{E658322A-4FAB-0F72-99A2-0726BC48E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03" y="2018624"/>
            <a:ext cx="618982" cy="618982"/>
          </a:xfrm>
          <a:prstGeom prst="rect">
            <a:avLst/>
          </a:prstGeom>
        </p:spPr>
      </p:pic>
      <p:pic>
        <p:nvPicPr>
          <p:cNvPr id="18" name="Grafik 1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951C84D-C0F9-0FAE-21E2-ED4958728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25" y="2833356"/>
            <a:ext cx="639777" cy="618982"/>
          </a:xfrm>
          <a:prstGeom prst="rect">
            <a:avLst/>
          </a:prstGeom>
        </p:spPr>
      </p:pic>
      <p:pic>
        <p:nvPicPr>
          <p:cNvPr id="20" name="Grafik 19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C763A8FE-9DC2-83A0-0BE9-F49004434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96" y="3780815"/>
            <a:ext cx="682033" cy="682033"/>
          </a:xfrm>
          <a:prstGeom prst="rect">
            <a:avLst/>
          </a:prstGeom>
        </p:spPr>
      </p:pic>
      <p:pic>
        <p:nvPicPr>
          <p:cNvPr id="22" name="Grafik 21" descr="Ein Bild, das Entwurf, Zeichnung, Cartoon, Kunst enthält.&#10;&#10;Automatisch generierte Beschreibung">
            <a:extLst>
              <a:ext uri="{FF2B5EF4-FFF2-40B4-BE49-F238E27FC236}">
                <a16:creationId xmlns:a16="http://schemas.microsoft.com/office/drawing/2014/main" id="{DFB4ECDB-1A9E-87D7-52BB-603C9A4BDD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14" y="4764692"/>
            <a:ext cx="682905" cy="682905"/>
          </a:xfrm>
          <a:prstGeom prst="rect">
            <a:avLst/>
          </a:prstGeom>
        </p:spPr>
      </p:pic>
      <p:pic>
        <p:nvPicPr>
          <p:cNvPr id="24" name="Inhaltsplatzhalter 16" descr="Ein Bild, das Gebäude, draußen, Tisch, sitzend enthält.&#10;&#10;Automatisch generierte Beschreibung">
            <a:extLst>
              <a:ext uri="{FF2B5EF4-FFF2-40B4-BE49-F238E27FC236}">
                <a16:creationId xmlns:a16="http://schemas.microsoft.com/office/drawing/2014/main" id="{7ACA5169-2386-4207-0958-F280A9796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91" y="4721215"/>
            <a:ext cx="1250960" cy="833974"/>
          </a:xfrm>
          <a:prstGeom prst="rect">
            <a:avLst/>
          </a:prstGeom>
        </p:spPr>
      </p:pic>
      <p:pic>
        <p:nvPicPr>
          <p:cNvPr id="25" name="Grafik 24" descr="Ein Bild, das draußen, Gebäude, Gras, Schild enthält.&#10;&#10;Automatisch generierte Beschreibung">
            <a:extLst>
              <a:ext uri="{FF2B5EF4-FFF2-40B4-BE49-F238E27FC236}">
                <a16:creationId xmlns:a16="http://schemas.microsoft.com/office/drawing/2014/main" id="{7D1C56FD-A39D-7F20-6514-A3B55A3D8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91" y="2897515"/>
            <a:ext cx="1252552" cy="833974"/>
          </a:xfrm>
          <a:prstGeom prst="rect">
            <a:avLst/>
          </a:prstGeom>
        </p:spPr>
      </p:pic>
      <p:pic>
        <p:nvPicPr>
          <p:cNvPr id="26" name="Grafik 25" descr="Ein Bild, das draußen, Gebäude, Straße, Haus enthält.&#10;&#10;Automatisch generierte Beschreibung">
            <a:extLst>
              <a:ext uri="{FF2B5EF4-FFF2-40B4-BE49-F238E27FC236}">
                <a16:creationId xmlns:a16="http://schemas.microsoft.com/office/drawing/2014/main" id="{9AE8E249-300A-0A37-8C95-7F65C519CE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34" y="3809365"/>
            <a:ext cx="1252552" cy="833974"/>
          </a:xfrm>
          <a:prstGeom prst="rect">
            <a:avLst/>
          </a:prstGeom>
        </p:spPr>
      </p:pic>
      <p:pic>
        <p:nvPicPr>
          <p:cNvPr id="27" name="Grafik 26" descr="Ein Bild, das draußen, Gras, Gebäude, Haus enthält.&#10;&#10;Automatisch generierte Beschreibung">
            <a:extLst>
              <a:ext uri="{FF2B5EF4-FFF2-40B4-BE49-F238E27FC236}">
                <a16:creationId xmlns:a16="http://schemas.microsoft.com/office/drawing/2014/main" id="{D956C14B-7EF8-74A5-7F26-67943CED32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06" y="1977904"/>
            <a:ext cx="1262034" cy="841357"/>
          </a:xfrm>
          <a:prstGeom prst="rect">
            <a:avLst/>
          </a:prstGeom>
        </p:spPr>
      </p:pic>
      <p:pic>
        <p:nvPicPr>
          <p:cNvPr id="29" name="Picture 6" descr="Science for Society in Focus at UN Security Council Visit ...">
            <a:extLst>
              <a:ext uri="{FF2B5EF4-FFF2-40B4-BE49-F238E27FC236}">
                <a16:creationId xmlns:a16="http://schemas.microsoft.com/office/drawing/2014/main" id="{FE78E524-4DB9-D956-060B-97D25643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09" y="2492380"/>
            <a:ext cx="941089" cy="10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9B68CA56-838B-BE5A-F40A-564971B5A6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71" y="4937889"/>
            <a:ext cx="1227758" cy="409253"/>
          </a:xfrm>
          <a:prstGeom prst="rect">
            <a:avLst/>
          </a:prstGeom>
        </p:spPr>
      </p:pic>
      <p:pic>
        <p:nvPicPr>
          <p:cNvPr id="31" name="Picture 15">
            <a:extLst>
              <a:ext uri="{FF2B5EF4-FFF2-40B4-BE49-F238E27FC236}">
                <a16:creationId xmlns:a16="http://schemas.microsoft.com/office/drawing/2014/main" id="{1513FB50-C1E0-236E-81BA-C93FBD5AFB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3" y="1966494"/>
            <a:ext cx="1227758" cy="397000"/>
          </a:xfrm>
          <a:prstGeom prst="rect">
            <a:avLst/>
          </a:prstGeom>
        </p:spPr>
      </p:pic>
      <p:pic>
        <p:nvPicPr>
          <p:cNvPr id="32" name="Grafik 31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33B8F665-F00E-2DD4-1A89-7B90B43D3F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79" y="4060558"/>
            <a:ext cx="1249639" cy="654132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5A719AB8-713D-06BD-FE00-C279BF92454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35" y="3678547"/>
            <a:ext cx="1062238" cy="266052"/>
          </a:xfrm>
          <a:prstGeom prst="rect">
            <a:avLst/>
          </a:prstGeom>
        </p:spPr>
      </p:pic>
      <p:pic>
        <p:nvPicPr>
          <p:cNvPr id="35" name="Grafik 9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DF2B090F-8BCA-3B81-4B93-58D3F104B6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42180" y="5138202"/>
            <a:ext cx="1619886" cy="863104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36" name="Grafik 7">
            <a:extLst>
              <a:ext uri="{FF2B5EF4-FFF2-40B4-BE49-F238E27FC236}">
                <a16:creationId xmlns:a16="http://schemas.microsoft.com/office/drawing/2014/main" id="{80FA2FA6-9A8B-46A4-64CA-30AA18A604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42180" y="2708073"/>
            <a:ext cx="1619884" cy="805089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688DFD15-43B8-5109-C36D-3741D837A4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42180" y="3616539"/>
            <a:ext cx="1619886" cy="6421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B21AFFB-BA50-780B-1D7A-8ADD4E1035C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681" t="24664" r="34323" b="26017"/>
          <a:stretch/>
        </p:blipFill>
        <p:spPr>
          <a:xfrm>
            <a:off x="9842181" y="4353085"/>
            <a:ext cx="1619886" cy="72487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E456A1C-9F2B-E106-9A80-A4EEB81E04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42181" y="1986657"/>
            <a:ext cx="1619883" cy="64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451A95B0-E491-4CC0-612F-4ADE738603BD}"/>
              </a:ext>
            </a:extLst>
          </p:cNvPr>
          <p:cNvSpPr/>
          <p:nvPr/>
        </p:nvSpPr>
        <p:spPr>
          <a:xfrm>
            <a:off x="1705102" y="1280781"/>
            <a:ext cx="2231490" cy="686366"/>
          </a:xfrm>
          <a:prstGeom prst="round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chemeClr val="accent1"/>
                </a:solidFill>
              </a:rPr>
              <a:t>4 Disciplines	</a:t>
            </a:r>
            <a:endParaRPr lang="en-GB" sz="2000" dirty="0">
              <a:cs typeface="Arial"/>
            </a:endParaRPr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D71B924A-46E1-7A7A-EA6E-E4237A0BB623}"/>
              </a:ext>
            </a:extLst>
          </p:cNvPr>
          <p:cNvCxnSpPr>
            <a:cxnSpLocks/>
          </p:cNvCxnSpPr>
          <p:nvPr/>
        </p:nvCxnSpPr>
        <p:spPr>
          <a:xfrm>
            <a:off x="6264549" y="1966494"/>
            <a:ext cx="0" cy="36829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6FECCF1D-1E47-8BEC-D150-9E4E052965D2}"/>
              </a:ext>
            </a:extLst>
          </p:cNvPr>
          <p:cNvCxnSpPr>
            <a:cxnSpLocks/>
          </p:cNvCxnSpPr>
          <p:nvPr/>
        </p:nvCxnSpPr>
        <p:spPr>
          <a:xfrm>
            <a:off x="8088913" y="1943467"/>
            <a:ext cx="0" cy="36829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D1C6C3FE-72DC-02F6-821E-F13BD45F3DC8}"/>
              </a:ext>
            </a:extLst>
          </p:cNvPr>
          <p:cNvCxnSpPr>
            <a:cxnSpLocks/>
          </p:cNvCxnSpPr>
          <p:nvPr/>
        </p:nvCxnSpPr>
        <p:spPr>
          <a:xfrm>
            <a:off x="9706129" y="1977904"/>
            <a:ext cx="0" cy="36829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9">
            <a:extLst>
              <a:ext uri="{FF2B5EF4-FFF2-40B4-BE49-F238E27FC236}">
                <a16:creationId xmlns:a16="http://schemas.microsoft.com/office/drawing/2014/main" id="{29FDD6ED-2190-8A1E-6886-C4CA52F22249}"/>
              </a:ext>
            </a:extLst>
          </p:cNvPr>
          <p:cNvSpPr/>
          <p:nvPr/>
        </p:nvSpPr>
        <p:spPr>
          <a:xfrm>
            <a:off x="4370140" y="1117339"/>
            <a:ext cx="2356052" cy="686366"/>
          </a:xfrm>
          <a:prstGeom prst="round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accent1"/>
                </a:solidFill>
              </a:rPr>
              <a:t>Specialisations</a:t>
            </a:r>
            <a:endParaRPr lang="en-GB" sz="2000" dirty="0">
              <a:cs typeface="Arial"/>
            </a:endParaRPr>
          </a:p>
        </p:txBody>
      </p:sp>
      <p:sp>
        <p:nvSpPr>
          <p:cNvPr id="58" name="Rounded Rectangle 9">
            <a:extLst>
              <a:ext uri="{FF2B5EF4-FFF2-40B4-BE49-F238E27FC236}">
                <a16:creationId xmlns:a16="http://schemas.microsoft.com/office/drawing/2014/main" id="{98D16332-BAA9-941C-73F5-5A47E477F2E9}"/>
              </a:ext>
            </a:extLst>
          </p:cNvPr>
          <p:cNvSpPr/>
          <p:nvPr/>
        </p:nvSpPr>
        <p:spPr>
          <a:xfrm>
            <a:off x="6394767" y="1156277"/>
            <a:ext cx="1607311" cy="686366"/>
          </a:xfrm>
          <a:prstGeom prst="round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chemeClr val="accent1"/>
                </a:solidFill>
              </a:rPr>
              <a:t>Dual Degrees</a:t>
            </a:r>
            <a:endParaRPr lang="en-GB" sz="2000" dirty="0">
              <a:cs typeface="Arial"/>
            </a:endParaRPr>
          </a:p>
        </p:txBody>
      </p:sp>
      <p:sp>
        <p:nvSpPr>
          <p:cNvPr id="61" name="Rounded Rectangle 9">
            <a:extLst>
              <a:ext uri="{FF2B5EF4-FFF2-40B4-BE49-F238E27FC236}">
                <a16:creationId xmlns:a16="http://schemas.microsoft.com/office/drawing/2014/main" id="{9DCF51B5-ED85-B560-46D8-883202D121C0}"/>
              </a:ext>
            </a:extLst>
          </p:cNvPr>
          <p:cNvSpPr/>
          <p:nvPr/>
        </p:nvSpPr>
        <p:spPr>
          <a:xfrm>
            <a:off x="8129246" y="1117339"/>
            <a:ext cx="1607311" cy="686366"/>
          </a:xfrm>
          <a:prstGeom prst="round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chemeClr val="accent1"/>
                </a:solidFill>
              </a:rPr>
              <a:t>Links to practice</a:t>
            </a:r>
            <a:endParaRPr lang="en-GB" sz="2000" dirty="0">
              <a:cs typeface="Arial"/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13DD6DBC-9864-58CC-7BBD-E94E014B3B15}"/>
              </a:ext>
            </a:extLst>
          </p:cNvPr>
          <p:cNvSpPr/>
          <p:nvPr/>
        </p:nvSpPr>
        <p:spPr>
          <a:xfrm>
            <a:off x="9728705" y="1156277"/>
            <a:ext cx="1733361" cy="686366"/>
          </a:xfrm>
          <a:prstGeom prst="round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dirty="0">
                <a:solidFill>
                  <a:schemeClr val="accent1"/>
                </a:solidFill>
              </a:rPr>
              <a:t>A strong and diverse network</a:t>
            </a:r>
            <a:endParaRPr lang="en-GB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39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0F18-A162-4B67-ADAC-5C8725F9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CH"/>
            </a:br>
            <a:r>
              <a:rPr lang="de-DE" sz="7200" err="1"/>
              <a:t>Your</a:t>
            </a:r>
            <a:r>
              <a:rPr lang="de-DE" sz="7200"/>
              <a:t> </a:t>
            </a:r>
            <a:r>
              <a:rPr lang="de-DE" sz="7200" err="1"/>
              <a:t>studies</a:t>
            </a:r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11563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BC9F5-B293-BA4D-8FB3-96DC22E7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09" y="2281289"/>
            <a:ext cx="10366376" cy="2592552"/>
          </a:xfrm>
        </p:spPr>
        <p:txBody>
          <a:bodyPr/>
          <a:lstStyle/>
          <a:p>
            <a:r>
              <a:rPr lang="de-CH" dirty="0"/>
              <a:t>MIA Programme </a:t>
            </a:r>
            <a:br>
              <a:rPr lang="de-CH" dirty="0"/>
            </a:br>
            <a:r>
              <a:rPr lang="de-CH" dirty="0"/>
              <a:t>Architecture</a:t>
            </a: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175D22-E2E2-F64B-AAF0-2D5A9ACA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4" name="Grafik 3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2CEC01B3-46B6-3513-5869-0E6C52D9F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61" y="306805"/>
            <a:ext cx="7145301" cy="63158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C3FD0AE-EDAD-760B-3691-5F410D8EFA4E}"/>
              </a:ext>
            </a:extLst>
          </p:cNvPr>
          <p:cNvSpPr txBox="1"/>
          <p:nvPr/>
        </p:nvSpPr>
        <p:spPr>
          <a:xfrm>
            <a:off x="719647" y="2440625"/>
            <a:ext cx="3410563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24 ECTS Compulsory Courses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6 ECTS “Cases in IA”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24 ECTS (Core) Electives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18 ECTS Contextual Studies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18 ECTS MA Thesis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10" name="Grafik 9" descr="Ein Bild, das Clipart, Design enthält.&#10;&#10;Automatisch generierte Beschreibung">
            <a:extLst>
              <a:ext uri="{FF2B5EF4-FFF2-40B4-BE49-F238E27FC236}">
                <a16:creationId xmlns:a16="http://schemas.microsoft.com/office/drawing/2014/main" id="{D8DBDE86-B92B-ABC0-9F4E-C7187AF2F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6" y="4970449"/>
            <a:ext cx="995344" cy="995344"/>
          </a:xfrm>
          <a:prstGeom prst="rect">
            <a:avLst/>
          </a:prstGeom>
        </p:spPr>
      </p:pic>
      <p:pic>
        <p:nvPicPr>
          <p:cNvPr id="15" name="Grafik 14" descr="Ein Bild, das Clipart, Grafiken, Cartoon, Design enthält.&#10;&#10;Automatisch generierte Beschreibung">
            <a:extLst>
              <a:ext uri="{FF2B5EF4-FFF2-40B4-BE49-F238E27FC236}">
                <a16:creationId xmlns:a16="http://schemas.microsoft.com/office/drawing/2014/main" id="{E3BE8589-353E-B705-37FB-CAFA1456A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94" y="4994994"/>
            <a:ext cx="356587" cy="356587"/>
          </a:xfrm>
          <a:prstGeom prst="rect">
            <a:avLst/>
          </a:prstGeom>
        </p:spPr>
      </p:pic>
      <p:pic>
        <p:nvPicPr>
          <p:cNvPr id="16" name="Grafik 1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A0EBD83-091C-573E-A3B5-78F267FD5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36" y="5013448"/>
            <a:ext cx="356587" cy="344997"/>
          </a:xfrm>
          <a:prstGeom prst="rect">
            <a:avLst/>
          </a:prstGeom>
        </p:spPr>
      </p:pic>
      <p:pic>
        <p:nvPicPr>
          <p:cNvPr id="17" name="Grafik 16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7D3F4E68-C0F8-E977-4C45-ACC11EC1CC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64" y="5516917"/>
            <a:ext cx="377716" cy="377716"/>
          </a:xfrm>
          <a:prstGeom prst="rect">
            <a:avLst/>
          </a:prstGeom>
        </p:spPr>
      </p:pic>
      <p:pic>
        <p:nvPicPr>
          <p:cNvPr id="18" name="Grafik 17" descr="Ein Bild, das Entwurf, Zeichnung, Cartoon, Kunst enthält.&#10;&#10;Automatisch generierte Beschreibung">
            <a:extLst>
              <a:ext uri="{FF2B5EF4-FFF2-40B4-BE49-F238E27FC236}">
                <a16:creationId xmlns:a16="http://schemas.microsoft.com/office/drawing/2014/main" id="{64DF2625-C6E7-B568-48A2-385E549E66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27" y="5516917"/>
            <a:ext cx="377717" cy="377717"/>
          </a:xfrm>
          <a:prstGeom prst="rect">
            <a:avLst/>
          </a:prstGeom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8370C7B-9537-D64C-0154-2580E1906AD2}"/>
              </a:ext>
            </a:extLst>
          </p:cNvPr>
          <p:cNvCxnSpPr>
            <a:cxnSpLocks/>
          </p:cNvCxnSpPr>
          <p:nvPr/>
        </p:nvCxnSpPr>
        <p:spPr>
          <a:xfrm>
            <a:off x="2048127" y="4956974"/>
            <a:ext cx="0" cy="100881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49E8C13-06BE-D9EF-2671-46F35F7C0E5B}"/>
              </a:ext>
            </a:extLst>
          </p:cNvPr>
          <p:cNvCxnSpPr>
            <a:cxnSpLocks/>
          </p:cNvCxnSpPr>
          <p:nvPr/>
        </p:nvCxnSpPr>
        <p:spPr>
          <a:xfrm>
            <a:off x="2910742" y="4967328"/>
            <a:ext cx="0" cy="100881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26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E5794DC6-D293-5615-5F29-AE34D0E62AFF}"/>
              </a:ext>
            </a:extLst>
          </p:cNvPr>
          <p:cNvSpPr txBox="1"/>
          <p:nvPr/>
        </p:nvSpPr>
        <p:spPr>
          <a:xfrm>
            <a:off x="846268" y="1917859"/>
            <a:ext cx="4934422" cy="42165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CH" sz="2200" dirty="0"/>
              <a:t>Trade </a:t>
            </a:r>
            <a:r>
              <a:rPr lang="de-CH" sz="2200" dirty="0" err="1"/>
              <a:t>for</a:t>
            </a:r>
            <a:r>
              <a:rPr lang="de-CH" sz="2200" dirty="0"/>
              <a:t> Peace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CH" sz="2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CH" sz="2200" dirty="0"/>
              <a:t>UN Security Council Reform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CH" sz="2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CH" sz="2200" dirty="0" err="1"/>
              <a:t>Finding</a:t>
            </a:r>
            <a:r>
              <a:rPr lang="de-CH" sz="2200" dirty="0"/>
              <a:t> </a:t>
            </a:r>
            <a:r>
              <a:rPr lang="de-CH" sz="2200" dirty="0" err="1"/>
              <a:t>Feasible</a:t>
            </a:r>
            <a:r>
              <a:rPr lang="de-CH" sz="2200" dirty="0"/>
              <a:t> Energy </a:t>
            </a:r>
            <a:br>
              <a:rPr lang="de-CH" sz="2200" dirty="0"/>
            </a:br>
            <a:r>
              <a:rPr lang="de-CH" sz="2200" dirty="0"/>
              <a:t>&amp; Climate Solutions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200" dirty="0"/>
              <a:t>Knowledge Transfer in </a:t>
            </a:r>
            <a:r>
              <a:rPr lang="de-CH" sz="2200" dirty="0" err="1"/>
              <a:t>Diplomacy</a:t>
            </a:r>
            <a:endParaRPr lang="de-CH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200" dirty="0"/>
              <a:t>Climate Friendly European Travel</a:t>
            </a:r>
          </a:p>
          <a:p>
            <a:endParaRPr lang="de-CH" i="1" dirty="0"/>
          </a:p>
          <a:p>
            <a:r>
              <a:rPr lang="de-CH" sz="1800" i="1" dirty="0"/>
              <a:t>   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A35E9-79FC-482C-9B43-2BE88DC5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923" y="1072119"/>
            <a:ext cx="10366376" cy="457200"/>
          </a:xfrm>
        </p:spPr>
        <p:txBody>
          <a:bodyPr/>
          <a:lstStyle/>
          <a:p>
            <a:r>
              <a:rPr lang="de-CH" dirty="0" err="1"/>
              <a:t>Consultancy</a:t>
            </a:r>
            <a:r>
              <a:rPr lang="de-CH" dirty="0"/>
              <a:t> Project Courses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15361A-1180-4475-97D9-B6EAA0F5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AB72F6-7520-8761-E0C8-17BBE0D27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3" y="0"/>
            <a:ext cx="5058068" cy="628740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249509-4AE7-83C0-C3CB-5543EBB43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43" y="4221436"/>
            <a:ext cx="1166514" cy="37719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FB0EADC-63C2-0DED-3237-C49F5E175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79" y="4843117"/>
            <a:ext cx="1251078" cy="41702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1C7CAC26-6466-52B5-1F94-0A571E426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44" y="3386831"/>
            <a:ext cx="1825413" cy="457200"/>
          </a:xfrm>
          <a:prstGeom prst="rect">
            <a:avLst/>
          </a:prstGeom>
        </p:spPr>
      </p:pic>
      <p:pic>
        <p:nvPicPr>
          <p:cNvPr id="17" name="Picture 6" descr="Science for Society in Focus at UN Security Council Visit ...">
            <a:extLst>
              <a:ext uri="{FF2B5EF4-FFF2-40B4-BE49-F238E27FC236}">
                <a16:creationId xmlns:a16="http://schemas.microsoft.com/office/drawing/2014/main" id="{F398F249-7AF1-EE10-7C5A-39BCEB06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72" y="2501886"/>
            <a:ext cx="717193" cy="7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Schrift, Logo, Grafiken, Design enthält.&#10;&#10;Automatisch generierte Beschreibung">
            <a:extLst>
              <a:ext uri="{FF2B5EF4-FFF2-40B4-BE49-F238E27FC236}">
                <a16:creationId xmlns:a16="http://schemas.microsoft.com/office/drawing/2014/main" id="{B3A86FA6-3494-5DF6-A7BD-79FDB23363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10" y="1773804"/>
            <a:ext cx="1964454" cy="58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522BF-4C4D-479D-A6CC-258CC460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42" y="960836"/>
            <a:ext cx="10366376" cy="457200"/>
          </a:xfrm>
        </p:spPr>
        <p:txBody>
          <a:bodyPr/>
          <a:lstStyle/>
          <a:p>
            <a:r>
              <a:rPr lang="de-CH" dirty="0" err="1"/>
              <a:t>Develop</a:t>
            </a:r>
            <a:r>
              <a:rPr lang="de-CH" dirty="0"/>
              <a:t> </a:t>
            </a:r>
            <a:r>
              <a:rPr lang="de-CH" dirty="0" err="1"/>
              <a:t>your</a:t>
            </a:r>
            <a:r>
              <a:rPr lang="de-CH" dirty="0"/>
              <a:t> </a:t>
            </a:r>
            <a:r>
              <a:rPr lang="de-CH" dirty="0" err="1"/>
              <a:t>skills</a:t>
            </a:r>
            <a:r>
              <a:rPr lang="de-CH" dirty="0"/>
              <a:t>: MIA Morning Workshops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C3461E-5E26-40E0-9403-A25CFB75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E77B52FE-D35D-2340-B473-F1966A151E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442551"/>
              </p:ext>
            </p:extLst>
          </p:nvPr>
        </p:nvGraphicFramePr>
        <p:xfrm>
          <a:off x="622042" y="1664399"/>
          <a:ext cx="11140299" cy="2628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8226">
                  <a:extLst>
                    <a:ext uri="{9D8B030D-6E8A-4147-A177-3AD203B41FA5}">
                      <a16:colId xmlns:a16="http://schemas.microsoft.com/office/drawing/2014/main" val="1504648971"/>
                    </a:ext>
                  </a:extLst>
                </a:gridCol>
                <a:gridCol w="3673202">
                  <a:extLst>
                    <a:ext uri="{9D8B030D-6E8A-4147-A177-3AD203B41FA5}">
                      <a16:colId xmlns:a16="http://schemas.microsoft.com/office/drawing/2014/main" val="2082934041"/>
                    </a:ext>
                  </a:extLst>
                </a:gridCol>
                <a:gridCol w="3958871">
                  <a:extLst>
                    <a:ext uri="{9D8B030D-6E8A-4147-A177-3AD203B41FA5}">
                      <a16:colId xmlns:a16="http://schemas.microsoft.com/office/drawing/2014/main" val="1743594373"/>
                    </a:ext>
                  </a:extLst>
                </a:gridCol>
              </a:tblGrid>
              <a:tr h="433883">
                <a:tc>
                  <a:txBody>
                    <a:bodyPr/>
                    <a:lstStyle/>
                    <a:p>
                      <a:r>
                        <a:rPr lang="en-CH"/>
                        <a:t>Thematic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/>
                        <a:t>Methodological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/>
                        <a:t>Professional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566879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en-CH"/>
                        <a:t>Key Concepts in Politics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/>
                        <a:t>Quantitative </a:t>
                      </a:r>
                      <a:r>
                        <a:rPr lang="de-CH" err="1"/>
                        <a:t>Literacy</a:t>
                      </a:r>
                      <a:r>
                        <a:rPr lang="de-CH"/>
                        <a:t> </a:t>
                      </a:r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/>
                        <a:t>Negotiation Techniques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702004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en-CH"/>
                        <a:t>Key Approaches in Politics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/>
                        <a:t>Dynamic </a:t>
                      </a:r>
                      <a:r>
                        <a:rPr lang="de-CH" err="1"/>
                        <a:t>Documents</a:t>
                      </a:r>
                      <a:r>
                        <a:rPr lang="de-CH"/>
                        <a:t> &amp; Reporting</a:t>
                      </a:r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/>
                        <a:t>Communication Skills: Elevator pitch</a:t>
                      </a:r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638694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/>
                        <a:t>Economic Principles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err="1"/>
                        <a:t>Stats</a:t>
                      </a:r>
                      <a:r>
                        <a:rPr lang="de-CH"/>
                        <a:t> </a:t>
                      </a:r>
                      <a:r>
                        <a:rPr lang="de-CH" err="1"/>
                        <a:t>Refresher</a:t>
                      </a:r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/>
                        <a:t>Agile Project Management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766619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en-CH"/>
                        <a:t>Economic Reasoning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/>
                        <a:t>Web Scraping with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/>
                        <a:t>Infographics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7799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en-CH"/>
                        <a:t>Legal Thinking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de-DE"/>
                        <a:t>Data Handling and Coding </a:t>
                      </a:r>
                      <a:r>
                        <a:rPr lang="de-DE" err="1"/>
                        <a:t>with</a:t>
                      </a:r>
                      <a:r>
                        <a:rPr lang="de-DE"/>
                        <a:t> Large Language Models</a:t>
                      </a:r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/>
                        <a:t>Future Skills: World Bank </a:t>
                      </a:r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208673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en-CH"/>
                        <a:t>Legal Research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/>
                        <a:t>Mastering complexity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294164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B1682CF1-3CF8-F23F-A749-D1FDE5C055A7}"/>
              </a:ext>
            </a:extLst>
          </p:cNvPr>
          <p:cNvSpPr txBox="1"/>
          <p:nvPr/>
        </p:nvSpPr>
        <p:spPr>
          <a:xfrm>
            <a:off x="622042" y="4639603"/>
            <a:ext cx="1061088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Short 2 hour workshops with preparation, follow-up assignment, and feedback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You take 5 workshops to pass the course “MIA Morning Workshops”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1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0F18-A162-4B67-ADAC-5C8725F9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CH"/>
            </a:br>
            <a:r>
              <a:rPr lang="de-DE" sz="7200"/>
              <a:t>Go international </a:t>
            </a:r>
            <a:r>
              <a:rPr lang="de-DE" sz="7200" err="1"/>
              <a:t>with</a:t>
            </a:r>
            <a:r>
              <a:rPr lang="de-DE" sz="7200"/>
              <a:t> </a:t>
            </a:r>
            <a:br>
              <a:rPr lang="de-DE" sz="7200"/>
            </a:br>
            <a:r>
              <a:rPr lang="de-DE" sz="7200"/>
              <a:t>International </a:t>
            </a:r>
            <a:r>
              <a:rPr lang="de-DE" sz="7200" err="1"/>
              <a:t>Affairs@HSG</a:t>
            </a:r>
            <a:br>
              <a:rPr lang="de-DE" sz="7200">
                <a:solidFill>
                  <a:schemeClr val="bg1"/>
                </a:solidFill>
              </a:rPr>
            </a:br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326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3B759-58CB-45F1-9BFF-C2F552609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cs typeface="Arial"/>
              </a:rPr>
              <a:t>Your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exchange</a:t>
            </a:r>
            <a:r>
              <a:rPr lang="de-DE">
                <a:cs typeface="Arial"/>
              </a:rPr>
              <a:t> </a:t>
            </a:r>
            <a:r>
              <a:rPr lang="de-DE" err="1">
                <a:cs typeface="Arial"/>
              </a:rPr>
              <a:t>options</a:t>
            </a:r>
            <a:endParaRPr lang="de-DE" err="1"/>
          </a:p>
        </p:txBody>
      </p:sp>
      <p:pic>
        <p:nvPicPr>
          <p:cNvPr id="10" name="Grafik 10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0EE35E39-8043-4AA9-8122-3073BA751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281" y="1778669"/>
            <a:ext cx="9291855" cy="4684836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0E30B4-AA78-4F08-8587-5D44B5B7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Master of Arts in International Affairs and Governance (MIA)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A0A22F-01A5-43F0-84E2-94637760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12" name="Grafik 12" descr="Ein Bild, das Schild, Zeichnung, grün enthält.&#10;&#10;Mit sehr hoher Zuverlässigkeit generierte Beschreibung">
            <a:extLst>
              <a:ext uri="{FF2B5EF4-FFF2-40B4-BE49-F238E27FC236}">
                <a16:creationId xmlns:a16="http://schemas.microsoft.com/office/drawing/2014/main" id="{88818699-1604-49AD-8A73-97811A63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4771065"/>
            <a:ext cx="2743200" cy="12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726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SG">
      <a:dk1>
        <a:sysClr val="windowText" lastClr="000000"/>
      </a:dk1>
      <a:lt1>
        <a:sysClr val="window" lastClr="FFFFFF"/>
      </a:lt1>
      <a:dk2>
        <a:srgbClr val="545454"/>
      </a:dk2>
      <a:lt2>
        <a:srgbClr val="D8D8D8"/>
      </a:lt2>
      <a:accent1>
        <a:srgbClr val="00802F"/>
      </a:accent1>
      <a:accent2>
        <a:srgbClr val="ACCC3D"/>
      </a:accent2>
      <a:accent3>
        <a:srgbClr val="66B382"/>
      </a:accent3>
      <a:accent4>
        <a:srgbClr val="CDE08B"/>
      </a:accent4>
      <a:accent5>
        <a:srgbClr val="B3D9C1"/>
      </a:accent5>
      <a:accent6>
        <a:srgbClr val="E6F0C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Uni StGallen 16-9 DE V2.potx" id="{0E7509F4-64F6-4EE2-82D0-2B4E17DD6869}" vid="{3EA7A6E4-1AD0-45CB-B299-5221C03D1E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02300a-3f94-4d05-98b7-34cc97702ea5">
      <UserInfo>
        <DisplayName>Freyburg, Tina</DisplayName>
        <AccountId>30</AccountId>
        <AccountType/>
      </UserInfo>
      <UserInfo>
        <DisplayName>Frei, Christoph</DisplayName>
        <AccountId>67</AccountId>
        <AccountType/>
      </UserInfo>
    </SharedWithUsers>
    <o3a5 xmlns="8099706a-2001-4978-93bc-0b65cdbf9408" xsi:nil="true"/>
    <Preferredsupervisor xmlns="8099706a-2001-4978-93bc-0b65cdbf9408" xsi:nil="true"/>
    <Preferredsupervisors xmlns="8099706a-2001-4978-93bc-0b65cdbf9408" xsi:nil="true"/>
    <TaxCatchAll xmlns="9d02300a-3f94-4d05-98b7-34cc97702ea5" xsi:nil="true"/>
    <lcf76f155ced4ddcb4097134ff3c332f xmlns="8099706a-2001-4978-93bc-0b65cdbf9408">
      <Terms xmlns="http://schemas.microsoft.com/office/infopath/2007/PartnerControls"/>
    </lcf76f155ced4ddcb4097134ff3c332f>
  </documentManagement>
</p:properties>
</file>

<file path=customXml/item10.xml><?xml version="1.0" encoding="utf-8"?>
<TemplafySlideTemplateConfiguration><![CDATA[{"slideVersion":1,"isValidatorEnabled":false,"isLocked":false,"elementsMetadata":[{"elementConfiguration":{"binding":"{{FormatDateTime(Form.Date,Translate(\"DateFormat\"),DocumentLanguage)}}","disableUpdates":false,"type":"text"},"type":"shape"},{"elementConfiguration":{"binding":"{{Form.Footer}}","disableUpdates":false,"type":"text"},"type":"shape"},{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,"type":"shape"},{"elementConfiguration":{"binding":"{{UserProfile.Department.DepartmentName}}","visibility":"{{IfElse(Form.FooterLogo, VisibilityType.Hidden,VisibilityType.Visible)}}","disableUpdates":false,"type":"text"},"type":"shape"}],"slideId":"637750113834107890","enableDocumentContentUpdater":true,"version":"2.0"}]]></TemplafySlideTemplateConfiguration>
</file>

<file path=customXml/item11.xml><?xml version="1.0" encoding="utf-8"?>
<TemplafySlideTemplateConfiguration><![CDATA[{"slideVersion":1,"isValidatorEnabled":false,"isLocked":false,"elementsMetadata":[],"slideId":"637750113834122525","enableDocumentContentUpdater":true,"version":"2.0"}]]></TemplafySlide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slideVersion":1,"isValidatorEnabled":false,"isLocked":false,"elementsMetadata":[],"slideId":"637750113834122525","enableDocumentContentUpdater":true,"version":"2.0"}]]></TemplafySlideTemplate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DE27350B4E3E448D4FA779D8BDF288" ma:contentTypeVersion="27" ma:contentTypeDescription="Ein neues Dokument erstellen." ma:contentTypeScope="" ma:versionID="e10cb312b5bb18558535ef8f20e51fc9">
  <xsd:schema xmlns:xsd="http://www.w3.org/2001/XMLSchema" xmlns:xs="http://www.w3.org/2001/XMLSchema" xmlns:p="http://schemas.microsoft.com/office/2006/metadata/properties" xmlns:ns2="8099706a-2001-4978-93bc-0b65cdbf9408" xmlns:ns3="9d02300a-3f94-4d05-98b7-34cc97702ea5" targetNamespace="http://schemas.microsoft.com/office/2006/metadata/properties" ma:root="true" ma:fieldsID="f2fa9663c5d7996547b89bb2d4ed6222" ns2:_="" ns3:_="">
    <xsd:import namespace="8099706a-2001-4978-93bc-0b65cdbf9408"/>
    <xsd:import namespace="9d02300a-3f94-4d05-98b7-34cc97702e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Preferredsupervisor" minOccurs="0"/>
                <xsd:element ref="ns2:Preferredsupervisors" minOccurs="0"/>
                <xsd:element ref="ns2:o3a5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99706a-2001-4978-93bc-0b65cdbf94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eferredsupervisor" ma:index="20" nillable="true" ma:displayName="xx" ma:format="Dropdown" ma:internalName="Preferredsupervisor">
      <xsd:simpleType>
        <xsd:restriction base="dms:Text">
          <xsd:maxLength value="255"/>
        </xsd:restriction>
      </xsd:simpleType>
    </xsd:element>
    <xsd:element name="Preferredsupervisors" ma:index="21" nillable="true" ma:displayName="Preferred supervisors" ma:format="Dropdown" ma:internalName="Preferredsupervisors">
      <xsd:simpleType>
        <xsd:restriction base="dms:Note">
          <xsd:maxLength value="255"/>
        </xsd:restriction>
      </xsd:simpleType>
    </xsd:element>
    <xsd:element name="o3a5" ma:index="22" nillable="true" ma:displayName="Preferred supervisors" ma:internalName="o3a5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Bildmarkierungen" ma:readOnly="false" ma:fieldId="{5cf76f15-5ced-4ddc-b409-7134ff3c332f}" ma:taxonomyMulti="true" ma:sspId="e6e639ec-35b1-4635-902a-5d54595023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2300a-3f94-4d05-98b7-34cc97702ea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df1523e-0eaa-4509-9690-08b8f15dd437}" ma:internalName="TaxCatchAll" ma:showField="CatchAllData" ma:web="9d02300a-3f94-4d05-98b7-34cc97702e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TemplafySlideTemplateConfiguration><![CDATA[{"slideVersion":1,"isValidatorEnabled":false,"isLocked":false,"elementsMetadata":[],"slideId":"637750113834122525","enableDocumentContentUpdater":true,"version":"2.0"}]]></TemplafySlideTemplateConfiguration>
</file>

<file path=customXml/item7.xml><?xml version="1.0" encoding="utf-8"?>
<TemplafySlideTemplateConfiguration><![CDATA[{"slideVersion":1,"isValidatorEnabled":false,"isLocked":false,"elementsMetadata":[],"slideId":"637750113834122525","enableDocumentContentUpdater":true,"version":"2.0"}]]></TemplafySlideTemplate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TemplateConfiguration><![CDATA[{"slideVersion":1,"isValidatorEnabled":false,"isLocked":false,"elementsMetadata":[{"type":"shape","elementConfiguration":{"binding":"{{FormatDateTime(Form.Date,Translate(\"DateFormat\"),DocumentLanguage)}}","disableUpdates":false,"type":"text"}},{"type":"shape","elementConfiguration":{"width":"{{UserProfile.Department.REFDepartmentLogo.WidthPNGPPTFooter}}","height":"{{UserProfile.Department.REFDepartmentLogo.HeightPNGPPTFooter}}","image":"{{UserProfile.Department.REFDepartmentLogo.ImagePNG}}","visibility":"{{IfElse(Form.FooterLogo, VisibilityType.Visible,VisibilityType.Hidden)}}","disableUpdates":false,"type":"image"}},{"type":"shape","elementConfiguration":{"binding":"{{Form.Footer}}","disableUpdates":false,"type":"text"}},{"type":"shape","elementConfiguration":{"binding":"{{UserProfile.Department.DepartmentName}}","visibility":"{{IfElse(Form.FooterLogo, VisibilityType.Hidden,VisibilityType.Visible)}}","disableUpdates":false,"type":"text"}}],"slideId":"637750113834156510","enableDocumentContentUpdater":true,"version":"2.0"}]]></TemplafySlideTemplateConfiguration>
</file>

<file path=customXml/itemProps1.xml><?xml version="1.0" encoding="utf-8"?>
<ds:datastoreItem xmlns:ds="http://schemas.openxmlformats.org/officeDocument/2006/customXml" ds:itemID="{FCAD147C-E930-4F96-91AB-F6F09245C6AA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9d02300a-3f94-4d05-98b7-34cc97702ea5"/>
    <ds:schemaRef ds:uri="http://schemas.microsoft.com/office/infopath/2007/PartnerControls"/>
    <ds:schemaRef ds:uri="8099706a-2001-4978-93bc-0b65cdbf9408"/>
  </ds:schemaRefs>
</ds:datastoreItem>
</file>

<file path=customXml/itemProps10.xml><?xml version="1.0" encoding="utf-8"?>
<ds:datastoreItem xmlns:ds="http://schemas.openxmlformats.org/officeDocument/2006/customXml" ds:itemID="{2348E12B-944E-A047-A59D-FB778D08C8D9}">
  <ds:schemaRefs/>
</ds:datastoreItem>
</file>

<file path=customXml/itemProps11.xml><?xml version="1.0" encoding="utf-8"?>
<ds:datastoreItem xmlns:ds="http://schemas.openxmlformats.org/officeDocument/2006/customXml" ds:itemID="{ABD10B46-CFDA-494F-A721-A5238BC389A5}">
  <ds:schemaRefs/>
</ds:datastoreItem>
</file>

<file path=customXml/itemProps12.xml><?xml version="1.0" encoding="utf-8"?>
<ds:datastoreItem xmlns:ds="http://schemas.openxmlformats.org/officeDocument/2006/customXml" ds:itemID="{0EBF065C-3244-F549-B472-9936344B77CE}">
  <ds:schemaRefs/>
</ds:datastoreItem>
</file>

<file path=customXml/itemProps13.xml><?xml version="1.0" encoding="utf-8"?>
<ds:datastoreItem xmlns:ds="http://schemas.openxmlformats.org/officeDocument/2006/customXml" ds:itemID="{7324D10D-0238-4ADB-AAAB-8E331D4065E4}">
  <ds:schemaRefs>
    <ds:schemaRef ds:uri="http://schemas.microsoft.com/sharepoint/v3/contenttype/forms"/>
  </ds:schemaRefs>
</ds:datastoreItem>
</file>

<file path=customXml/itemProps14.xml><?xml version="1.0" encoding="utf-8"?>
<ds:datastoreItem xmlns:ds="http://schemas.openxmlformats.org/officeDocument/2006/customXml" ds:itemID="{5DF67279-0F4D-4B4E-9331-D7CCF3A9A0F5}">
  <ds:schemaRefs/>
</ds:datastoreItem>
</file>

<file path=customXml/itemProps15.xml><?xml version="1.0" encoding="utf-8"?>
<ds:datastoreItem xmlns:ds="http://schemas.openxmlformats.org/officeDocument/2006/customXml" ds:itemID="{F07D9590-C147-4C65-8C93-E423A2B654E3}">
  <ds:schemaRefs/>
</ds:datastoreItem>
</file>

<file path=customXml/itemProps2.xml><?xml version="1.0" encoding="utf-8"?>
<ds:datastoreItem xmlns:ds="http://schemas.openxmlformats.org/officeDocument/2006/customXml" ds:itemID="{B594EB4D-0717-42E1-B7B0-261F10B56227}">
  <ds:schemaRefs/>
</ds:datastoreItem>
</file>

<file path=customXml/itemProps3.xml><?xml version="1.0" encoding="utf-8"?>
<ds:datastoreItem xmlns:ds="http://schemas.openxmlformats.org/officeDocument/2006/customXml" ds:itemID="{20EFEA5A-95A2-48DC-8D5E-F0082B810DB7}">
  <ds:schemaRefs/>
</ds:datastoreItem>
</file>

<file path=customXml/itemProps4.xml><?xml version="1.0" encoding="utf-8"?>
<ds:datastoreItem xmlns:ds="http://schemas.openxmlformats.org/officeDocument/2006/customXml" ds:itemID="{78CB2C94-F578-42CC-B50A-25339D999BB1}">
  <ds:schemaRefs/>
</ds:datastoreItem>
</file>

<file path=customXml/itemProps5.xml><?xml version="1.0" encoding="utf-8"?>
<ds:datastoreItem xmlns:ds="http://schemas.openxmlformats.org/officeDocument/2006/customXml" ds:itemID="{5FD680E7-8AA2-4CC2-8130-D21FAE53B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99706a-2001-4978-93bc-0b65cdbf9408"/>
    <ds:schemaRef ds:uri="9d02300a-3f94-4d05-98b7-34cc97702e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846C181B-F73D-4734-93FC-6FF77E9381AF}">
  <ds:schemaRefs/>
</ds:datastoreItem>
</file>

<file path=customXml/itemProps7.xml><?xml version="1.0" encoding="utf-8"?>
<ds:datastoreItem xmlns:ds="http://schemas.openxmlformats.org/officeDocument/2006/customXml" ds:itemID="{5D58766D-C3A9-4896-AE22-EF5024114E46}">
  <ds:schemaRefs/>
</ds:datastoreItem>
</file>

<file path=customXml/itemProps8.xml><?xml version="1.0" encoding="utf-8"?>
<ds:datastoreItem xmlns:ds="http://schemas.openxmlformats.org/officeDocument/2006/customXml" ds:itemID="{58A044CB-6EB9-4ED2-AB6A-C719A59563BB}">
  <ds:schemaRefs/>
</ds:datastoreItem>
</file>

<file path=customXml/itemProps9.xml><?xml version="1.0" encoding="utf-8"?>
<ds:datastoreItem xmlns:ds="http://schemas.openxmlformats.org/officeDocument/2006/customXml" ds:itemID="{A17F7E3A-E9FD-41D4-A889-423F76FDDDE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Breitbild</PresentationFormat>
  <Paragraphs>110</Paragraphs>
  <Slides>18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Gill Sans</vt:lpstr>
      <vt:lpstr>Gill Sans Nova</vt:lpstr>
      <vt:lpstr>Gill Sans Nova Light</vt:lpstr>
      <vt:lpstr>Wingdings</vt:lpstr>
      <vt:lpstr>Benutzerdefiniertes Design</vt:lpstr>
      <vt:lpstr>PowerPoint-Präsentation</vt:lpstr>
      <vt:lpstr>PowerPoint-Präsentation</vt:lpstr>
      <vt:lpstr>PowerPoint-Präsentation</vt:lpstr>
      <vt:lpstr> Your studies</vt:lpstr>
      <vt:lpstr>MIA Programme  Architecture      </vt:lpstr>
      <vt:lpstr>Consultancy Project Courses</vt:lpstr>
      <vt:lpstr>Develop your skills: MIA Morning Workshops</vt:lpstr>
      <vt:lpstr> Go international with  International Affairs@HSG </vt:lpstr>
      <vt:lpstr>Your exchange options</vt:lpstr>
      <vt:lpstr>Dual Degrees  </vt:lpstr>
      <vt:lpstr>Dual Degree: Best of Two Worlds</vt:lpstr>
      <vt:lpstr>MaCS Certificate Programme</vt:lpstr>
      <vt:lpstr> What do our alumni do?</vt:lpstr>
      <vt:lpstr>PowerPoint-Präsentation</vt:lpstr>
      <vt:lpstr>What do MIA Alumni do?</vt:lpstr>
      <vt:lpstr> Admissions</vt:lpstr>
      <vt:lpstr>Admission</vt:lpstr>
      <vt:lpstr>Questions?  Contact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of Arts in International Affairs and Governance (MIA)</dc:title>
  <dc:creator>Freyburg, Tina</dc:creator>
  <cp:lastModifiedBy>Schendzielorz, Konstantin</cp:lastModifiedBy>
  <cp:revision>8</cp:revision>
  <dcterms:created xsi:type="dcterms:W3CDTF">2021-02-04T08:07:01Z</dcterms:created>
  <dcterms:modified xsi:type="dcterms:W3CDTF">2024-03-11T09:47:24Z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0x0101003ADE27350B4E3E448D4FA779D8BDF288</vt:lpwstr>
  </property>
  <property fmtid="{D5CDD505-2E9C-101B-9397-08002B2CF9AE}" pid="3" name="MediaServiceImageTags">
    <vt:lpwstr/>
  </property>
</Properties>
</file>